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A29A85"/>
      </a:buClr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15151"/>
        </a:solidFill>
        <a:effectLst/>
        <a:uFillTx/>
        <a:latin typeface="+mn-lt"/>
        <a:ea typeface="+mn-ea"/>
        <a:cs typeface="+mn-cs"/>
        <a:sym typeface="Cochin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7C7C7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DCDEE0"/>
              </a:solidFill>
              <a:prstDash val="solid"/>
              <a:miter lim="400000"/>
            </a:ln>
          </a:top>
          <a:bottom>
            <a:ln w="12700" cap="flat">
              <a:solidFill>
                <a:srgbClr val="DCDEE0"/>
              </a:solidFill>
              <a:prstDash val="solid"/>
              <a:miter lim="400000"/>
            </a:ln>
          </a:bottom>
          <a:insideH>
            <a:ln w="12700" cap="flat">
              <a:solidFill>
                <a:srgbClr val="DCDEE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DCDEE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A1A6"/>
              </a:solidFill>
              <a:prstDash val="solid"/>
              <a:miter lim="400000"/>
            </a:ln>
          </a:top>
          <a:bottom>
            <a:ln w="12700" cap="flat">
              <a:solidFill>
                <a:srgbClr val="A2A1A6"/>
              </a:solidFill>
              <a:prstDash val="solid"/>
              <a:miter lim="400000"/>
            </a:ln>
          </a:bottom>
          <a:insideH>
            <a:ln w="12700" cap="flat">
              <a:solidFill>
                <a:srgbClr val="A2A1A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7C7C7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18181"/>
              </a:solidFill>
              <a:prstDash val="solid"/>
              <a:miter lim="400000"/>
            </a:ln>
          </a:top>
          <a:bottom>
            <a:ln w="12700" cap="flat">
              <a:solidFill>
                <a:srgbClr val="818181"/>
              </a:solidFill>
              <a:prstDash val="solid"/>
              <a:miter lim="400000"/>
            </a:ln>
          </a:bottom>
          <a:insideH>
            <a:ln w="12700" cap="flat">
              <a:solidFill>
                <a:srgbClr val="818181"/>
              </a:solidFill>
              <a:prstDash val="solid"/>
              <a:miter lim="400000"/>
            </a:ln>
          </a:insideH>
          <a:insideV>
            <a:ln w="12700" cap="flat">
              <a:solidFill>
                <a:srgbClr val="818181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1818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18181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6AAA9">
              <a:alpha val="11000"/>
            </a:srgbClr>
          </a:solidFill>
        </a:fill>
      </a:tcStyle>
    </a:band2H>
    <a:firstCo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A6AAA9"/>
              </a:solidFill>
              <a:custDash>
                <a:ds d="100000" sp="200000"/>
              </a:custDash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-2410"/>
              <a:lumOff val="-16942"/>
              <a:alpha val="6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rnd">
              <a:solidFill>
                <a:srgbClr val="A6AAA9"/>
              </a:solidFill>
              <a:custDash>
                <a:ds d="100000" sp="200000"/>
              </a:custDash>
              <a:miter lim="400000"/>
            </a:ln>
          </a:bottom>
          <a:insideH>
            <a:ln w="12700" cap="flat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-2410"/>
              <a:lumOff val="-16942"/>
              <a:alpha val="50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6AAA9">
              <a:alpha val="25000"/>
            </a:srgbClr>
          </a:solidFill>
        </a:fill>
      </a:tcStyle>
    </a:band2H>
    <a:firstCo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1875"/>
              <a:lumOff val="16453"/>
              <a:alpha val="30000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85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2">
                  <a:satOff val="1875"/>
                  <a:lumOff val="16453"/>
                  <a:alpha val="50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64999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7C7C7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3585F">
              <a:alpha val="57000"/>
            </a:srgbClr>
          </a:solidFill>
        </a:fill>
      </a:tcStyle>
    </a:firstCol>
    <a:lastRow>
      <a:tcTxStyle b="off" i="off">
        <a:fontRef idx="minor">
          <a:srgbClr val="3D3E3F">
            <a:alpha val="90000"/>
          </a:srgbClr>
        </a:fontRef>
        <a:srgbClr val="3D3E3F">
          <a:alpha val="90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/>
          </a:solidFill>
        </a:fill>
      </a:tcStyle>
    </a:band2H>
    <a:firstCol>
      <a:tcTxStyle b="off" i="off">
        <a:fontRef idx="minor">
          <a:srgbClr val="818181"/>
        </a:fontRef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right>
          <a:top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chemeClr val="accent1">
                  <a:satOff val="8779"/>
                  <a:lumOff val="16332"/>
                </a:schemeClr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818181"/>
        </a:fontRef>
        <a:srgbClr val="818181"/>
      </a:tcTxStyle>
      <a:tcStyle>
        <a:tcBdr>
          <a:lef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H>
          <a:insideV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1"/>
        </a:fontRef>
        <a:schemeClr val="accent1"/>
      </a:tcTxStyle>
      <a:tcStyle>
        <a:tcBdr>
          <a:lef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left>
          <a:right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H>
          <a:insideV>
            <a:ln w="25400" cap="flat">
              <a:solidFill>
                <a:schemeClr val="accent1">
                  <a:satOff val="8779"/>
                  <a:lumOff val="1633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 i podtytuł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tytułowy"/>
          <p:cNvSpPr txBox="1">
            <a:spLocks noGrp="1"/>
          </p:cNvSpPr>
          <p:nvPr>
            <p:ph type="title"/>
          </p:nvPr>
        </p:nvSpPr>
        <p:spPr>
          <a:xfrm>
            <a:off x="1524000" y="2895600"/>
            <a:ext cx="21336000" cy="4470400"/>
          </a:xfrm>
          <a:prstGeom prst="rect">
            <a:avLst/>
          </a:prstGeom>
        </p:spPr>
        <p:txBody>
          <a:bodyPr anchor="b"/>
          <a:lstStyle>
            <a:lvl1pPr>
              <a:defRPr sz="14000"/>
            </a:lvl1pPr>
          </a:lstStyle>
          <a:p>
            <a:r>
              <a:t>Tekst tytułowy</a:t>
            </a:r>
          </a:p>
        </p:txBody>
      </p:sp>
      <p:sp>
        <p:nvSpPr>
          <p:cNvPr id="1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7505700"/>
            <a:ext cx="21336000" cy="2146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58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58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58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58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58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Janek Jabłonka"/>
          <p:cNvSpPr txBox="1">
            <a:spLocks noGrp="1"/>
          </p:cNvSpPr>
          <p:nvPr>
            <p:ph type="body" sz="quarter" idx="13"/>
          </p:nvPr>
        </p:nvSpPr>
        <p:spPr>
          <a:xfrm>
            <a:off x="2387600" y="8978900"/>
            <a:ext cx="19621500" cy="698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tabLst>
                <a:tab pos="1282700" algn="l"/>
              </a:tabLst>
              <a:defRPr sz="4200" i="1"/>
            </a:lvl1pPr>
          </a:lstStyle>
          <a:p>
            <a:pPr defTabSz="914400"/>
            <a:r>
              <a:t>Janek Jabłonka</a:t>
            </a:r>
          </a:p>
        </p:txBody>
      </p:sp>
      <p:sp>
        <p:nvSpPr>
          <p:cNvPr id="94" name="„Wpisz tu cytat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32500"/>
            <a:ext cx="19621500" cy="914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Clr>
                <a:srgbClr val="A29A85"/>
              </a:buClr>
              <a:buSzTx/>
              <a:buNone/>
              <a:tabLst>
                <a:tab pos="1282700" algn="l"/>
              </a:tabLst>
            </a:lvl1pPr>
          </a:lstStyle>
          <a:p>
            <a:pPr defTabSz="914400"/>
            <a:r>
              <a:t>„Wpisz tu cytat.” </a:t>
            </a:r>
          </a:p>
        </p:txBody>
      </p:sp>
      <p:sp>
        <p:nvSpPr>
          <p:cNvPr id="9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razek"/>
          <p:cNvSpPr>
            <a:spLocks noGrp="1"/>
          </p:cNvSpPr>
          <p:nvPr>
            <p:ph type="pic" idx="13"/>
          </p:nvPr>
        </p:nvSpPr>
        <p:spPr>
          <a:xfrm>
            <a:off x="-25400" y="-744681"/>
            <a:ext cx="24447500" cy="16294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oziomo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razek"/>
          <p:cNvSpPr>
            <a:spLocks noGrp="1"/>
          </p:cNvSpPr>
          <p:nvPr>
            <p:ph type="pic" idx="13"/>
          </p:nvPr>
        </p:nvSpPr>
        <p:spPr>
          <a:xfrm>
            <a:off x="3272155" y="-654227"/>
            <a:ext cx="18923001" cy="1261145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kst tytułowy"/>
          <p:cNvSpPr txBox="1">
            <a:spLocks noGrp="1"/>
          </p:cNvSpPr>
          <p:nvPr>
            <p:ph type="title"/>
          </p:nvPr>
        </p:nvSpPr>
        <p:spPr>
          <a:xfrm>
            <a:off x="1473200" y="9550400"/>
            <a:ext cx="21336000" cy="2286000"/>
          </a:xfrm>
          <a:prstGeom prst="rect">
            <a:avLst/>
          </a:prstGeom>
        </p:spPr>
        <p:txBody>
          <a:bodyPr/>
          <a:lstStyle>
            <a:lvl1pPr>
              <a:defRPr sz="14000"/>
            </a:lvl1pPr>
          </a:lstStyle>
          <a:p>
            <a:r>
              <a:t>Tekst tytułowy</a:t>
            </a:r>
          </a:p>
        </p:txBody>
      </p:sp>
      <p:sp>
        <p:nvSpPr>
          <p:cNvPr id="2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473200" y="11823700"/>
            <a:ext cx="21336000" cy="952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58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58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58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58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58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— na środku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 tytułowy"/>
          <p:cNvSpPr txBox="1">
            <a:spLocks noGrp="1"/>
          </p:cNvSpPr>
          <p:nvPr>
            <p:ph type="title"/>
          </p:nvPr>
        </p:nvSpPr>
        <p:spPr>
          <a:xfrm>
            <a:off x="1524000" y="4622800"/>
            <a:ext cx="21336000" cy="4445000"/>
          </a:xfrm>
          <a:prstGeom prst="rect">
            <a:avLst/>
          </a:prstGeom>
        </p:spPr>
        <p:txBody>
          <a:bodyPr/>
          <a:lstStyle>
            <a:lvl1pPr>
              <a:defRPr sz="14000"/>
            </a:lvl1pPr>
          </a:lstStyle>
          <a:p>
            <a:r>
              <a:t>Tekst tytułowy</a:t>
            </a:r>
          </a:p>
        </p:txBody>
      </p:sp>
      <p:sp>
        <p:nvSpPr>
          <p:cNvPr id="3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ionowo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razek"/>
          <p:cNvSpPr>
            <a:spLocks noGrp="1"/>
          </p:cNvSpPr>
          <p:nvPr>
            <p:ph type="pic" sz="half" idx="13"/>
          </p:nvPr>
        </p:nvSpPr>
        <p:spPr>
          <a:xfrm>
            <a:off x="12883594" y="197160"/>
            <a:ext cx="8712201" cy="1301769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kst tytułowy"/>
          <p:cNvSpPr txBox="1">
            <a:spLocks noGrp="1"/>
          </p:cNvSpPr>
          <p:nvPr>
            <p:ph type="title"/>
          </p:nvPr>
        </p:nvSpPr>
        <p:spPr>
          <a:xfrm>
            <a:off x="2057400" y="2006600"/>
            <a:ext cx="10160000" cy="520700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40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2057400" y="7467600"/>
            <a:ext cx="10160000" cy="457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8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58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58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58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5800">
                <a:effectLst>
                  <a:outerShdw blurRad="38100" dist="50800" dir="3000000" rotWithShape="0">
                    <a:srgbClr val="FFFFFF">
                      <a:alpha val="60000"/>
                    </a:srgbClr>
                  </a:outerShdw>
                </a:effectLst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4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7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1524000" y="3937000"/>
            <a:ext cx="21336000" cy="8001000"/>
          </a:xfrm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razek"/>
          <p:cNvSpPr>
            <a:spLocks noGrp="1"/>
          </p:cNvSpPr>
          <p:nvPr>
            <p:ph type="pic" sz="half" idx="13"/>
          </p:nvPr>
        </p:nvSpPr>
        <p:spPr>
          <a:xfrm>
            <a:off x="12661900" y="2044700"/>
            <a:ext cx="8984061" cy="13423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67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1524000" y="3937000"/>
            <a:ext cx="10731500" cy="80645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4600"/>
              </a:spcBef>
              <a:buClrTx/>
              <a:defRPr sz="4600"/>
            </a:lvl1pPr>
            <a:lvl2pPr marL="1016000" indent="-508000">
              <a:spcBef>
                <a:spcPts val="4600"/>
              </a:spcBef>
              <a:buClrTx/>
              <a:defRPr sz="4600"/>
            </a:lvl2pPr>
            <a:lvl3pPr marL="1524000" indent="-508000">
              <a:spcBef>
                <a:spcPts val="4600"/>
              </a:spcBef>
              <a:buClrTx/>
              <a:defRPr sz="4600"/>
            </a:lvl3pPr>
            <a:lvl4pPr marL="2032000" indent="-508000">
              <a:spcBef>
                <a:spcPts val="4600"/>
              </a:spcBef>
              <a:buClrTx/>
              <a:defRPr sz="4600"/>
            </a:lvl4pPr>
            <a:lvl5pPr marL="2540000" indent="-508000">
              <a:spcBef>
                <a:spcPts val="4600"/>
              </a:spcBef>
              <a:buClrTx/>
              <a:defRPr sz="46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brazek"/>
          <p:cNvSpPr>
            <a:spLocks noGrp="1"/>
          </p:cNvSpPr>
          <p:nvPr>
            <p:ph type="pic" sz="quarter" idx="13"/>
          </p:nvPr>
        </p:nvSpPr>
        <p:spPr>
          <a:xfrm>
            <a:off x="14541500" y="5892800"/>
            <a:ext cx="7035800" cy="6565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Obrazek"/>
          <p:cNvSpPr>
            <a:spLocks noGrp="1"/>
          </p:cNvSpPr>
          <p:nvPr>
            <p:ph type="pic" sz="quarter" idx="14"/>
          </p:nvPr>
        </p:nvSpPr>
        <p:spPr>
          <a:xfrm>
            <a:off x="14655800" y="889000"/>
            <a:ext cx="6616700" cy="439627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Obrazek"/>
          <p:cNvSpPr>
            <a:spLocks noGrp="1"/>
          </p:cNvSpPr>
          <p:nvPr>
            <p:ph type="pic" idx="15"/>
          </p:nvPr>
        </p:nvSpPr>
        <p:spPr>
          <a:xfrm>
            <a:off x="2969310" y="-762000"/>
            <a:ext cx="10479990" cy="1565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1524000" y="1778000"/>
            <a:ext cx="21336000" cy="101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" name="Tekst tytułowy"/>
          <p:cNvSpPr txBox="1">
            <a:spLocks noGrp="1"/>
          </p:cNvSpPr>
          <p:nvPr>
            <p:ph type="title"/>
          </p:nvPr>
        </p:nvSpPr>
        <p:spPr>
          <a:xfrm>
            <a:off x="1524000" y="762000"/>
            <a:ext cx="21336000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1944350" y="13017500"/>
            <a:ext cx="46990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buClrTx/>
              <a:defRPr sz="2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solidFill>
            <a:srgbClr val="515151"/>
          </a:solidFill>
          <a:effectLst>
            <a:outerShdw blurRad="38100" dist="50800" dir="3000000" rotWithShape="0">
              <a:srgbClr val="FFFFFF">
                <a:alpha val="60000"/>
              </a:srgbClr>
            </a:outerShdw>
          </a:effectLst>
          <a:uFillTx/>
          <a:latin typeface="+mn-lt"/>
          <a:ea typeface="+mn-ea"/>
          <a:cs typeface="+mn-cs"/>
          <a:sym typeface="Cochin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5600" b="0" i="0" u="none" strike="noStrike" cap="none" spc="0" baseline="0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1pPr>
      <a:lvl2pPr marL="1270000" marR="0" indent="-6350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5600" b="0" i="0" u="none" strike="noStrike" cap="none" spc="0" baseline="0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2pPr>
      <a:lvl3pPr marL="1905000" marR="0" indent="-6350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5600" b="0" i="0" u="none" strike="noStrike" cap="none" spc="0" baseline="0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3pPr>
      <a:lvl4pPr marL="2540000" marR="0" indent="-6350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5600" b="0" i="0" u="none" strike="noStrike" cap="none" spc="0" baseline="0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4pPr>
      <a:lvl5pPr marL="3175000" marR="0" indent="-6350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5600" b="0" i="0" u="none" strike="noStrike" cap="none" spc="0" baseline="0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5pPr>
      <a:lvl6pPr marL="3810000" marR="0" indent="-6350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5600" b="0" i="0" u="none" strike="noStrike" cap="none" spc="0" baseline="0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6pPr>
      <a:lvl7pPr marL="4445000" marR="0" indent="-6350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5600" b="0" i="0" u="none" strike="noStrike" cap="none" spc="0" baseline="0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7pPr>
      <a:lvl8pPr marL="5080000" marR="0" indent="-6350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5600" b="0" i="0" u="none" strike="noStrike" cap="none" spc="0" baseline="0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8pPr>
      <a:lvl9pPr marL="5715000" marR="0" indent="-6350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>
          <a:srgbClr val="515151"/>
        </a:buClr>
        <a:buSzPct val="75000"/>
        <a:buFontTx/>
        <a:buChar char="•"/>
        <a:tabLst/>
        <a:defRPr sz="5600" b="0" i="0" u="none" strike="noStrike" cap="none" spc="0" baseline="0">
          <a:solidFill>
            <a:srgbClr val="515151"/>
          </a:solidFill>
          <a:uFillTx/>
          <a:latin typeface="+mn-lt"/>
          <a:ea typeface="+mn-ea"/>
          <a:cs typeface="+mn-cs"/>
          <a:sym typeface="Cochin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rapia bajką jako metoda pracy z dzieckiem niepełnosprawnym"/>
          <p:cNvSpPr txBox="1">
            <a:spLocks noGrp="1"/>
          </p:cNvSpPr>
          <p:nvPr>
            <p:ph type="ctrTitle"/>
          </p:nvPr>
        </p:nvSpPr>
        <p:spPr>
          <a:xfrm>
            <a:off x="1524000" y="2450978"/>
            <a:ext cx="21336001" cy="4470401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Terapia bajką jako metoda pracy z dzieckiem niepełnosprawnym</a:t>
            </a:r>
          </a:p>
        </p:txBody>
      </p:sp>
      <p:sp>
        <p:nvSpPr>
          <p:cNvPr id="120" name="Gabinet psychologiczno - pedagogiczn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l" defTabSz="775969">
              <a:defRPr sz="2256">
                <a:effectLst>
                  <a:outerShdw blurRad="35814" dist="47752" dir="3000000" rotWithShape="0">
                    <a:srgbClr val="FFFFFF">
                      <a:alpha val="6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775969">
              <a:defRPr sz="2256">
                <a:effectLst>
                  <a:outerShdw blurRad="35814" dist="47752" dir="3000000" rotWithShape="0">
                    <a:srgbClr val="FFFFFF">
                      <a:alpha val="6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775969">
              <a:defRPr sz="2256">
                <a:effectLst>
                  <a:outerShdw blurRad="35814" dist="47752" dir="3000000" rotWithShape="0">
                    <a:srgbClr val="FFFFFF">
                      <a:alpha val="6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775969">
              <a:defRPr sz="2256">
                <a:effectLst>
                  <a:outerShdw blurRad="35814" dist="47752" dir="3000000" rotWithShape="0">
                    <a:srgbClr val="FFFFFF">
                      <a:alpha val="6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775969">
              <a:defRPr sz="2256">
                <a:effectLst>
                  <a:outerShdw blurRad="35814" dist="47752" dir="3000000" rotWithShape="0">
                    <a:srgbClr val="FFFFFF">
                      <a:alpha val="6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775969">
              <a:defRPr sz="2256">
                <a:effectLst>
                  <a:outerShdw blurRad="35814" dist="47752" dir="3000000" rotWithShape="0">
                    <a:srgbClr val="FFFFFF">
                      <a:alpha val="6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Gabinet</a:t>
            </a:r>
            <a:r>
              <a:rPr dirty="0"/>
              <a:t> </a:t>
            </a:r>
            <a:r>
              <a:rPr dirty="0" err="1"/>
              <a:t>psychologiczno</a:t>
            </a:r>
            <a:r>
              <a:rPr dirty="0"/>
              <a:t> </a:t>
            </a:r>
            <a:r>
              <a:rPr lang="pl-PL" dirty="0" smtClean="0"/>
              <a:t>–</a:t>
            </a:r>
            <a:r>
              <a:rPr dirty="0" smtClean="0"/>
              <a:t> </a:t>
            </a:r>
            <a:r>
              <a:rPr dirty="0" err="1" smtClean="0"/>
              <a:t>pedagogiczny</a:t>
            </a:r>
            <a:r>
              <a:rPr lang="pl-PL" dirty="0"/>
              <a:t> </a:t>
            </a:r>
            <a:r>
              <a:rPr lang="pl-PL" dirty="0" smtClean="0"/>
              <a:t>SPS nr 26 w Lublinie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Bajka psychoterapeutyczn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Bajka psychoterapeutyczna</a:t>
            </a:r>
          </a:p>
        </p:txBody>
      </p:sp>
      <p:sp>
        <p:nvSpPr>
          <p:cNvPr id="151" name="Pozwala rozpoznawać emocje i uczucia, które towarzyszą różnym sytuacjom i ich bohaterom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Pozwala rozpoznawać emocje i uczucia, które towarzyszą różnym sytuacjom i ich bohaterom</a:t>
            </a:r>
          </a:p>
          <a:p>
            <a:r>
              <a:t>Dostarcza informacji, jak inni radzą sobie ze swoimi emocjami</a:t>
            </a:r>
          </a:p>
          <a:p>
            <a:r>
              <a:t>Bajka psychoterapeutyczna wykorzystuje również takie techniki jak: śpiew, tworzenie muzyki, ćwiczenia i zabawy rytmiczne</a:t>
            </a:r>
          </a:p>
        </p:txBody>
      </p:sp>
      <p:pic>
        <p:nvPicPr>
          <p:cNvPr id="152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95902" y="4445910"/>
            <a:ext cx="10570018" cy="7046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Drodzy rodzice, każde dziecko niezależnie od wieku, poziomu rozwoju zmaga się w swoim życiu z różnego rodzaju sytuacjami życiowymi. Każda sytuacja jest sposobnością do poznawania siebie - swoich emocji i uczuć, zachowań, jak i otoczenia. To pomaga niewą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Drodzy rodzice, każde dziecko niezależnie od wieku, poziomu rozwoju zmaga się w swoim życiu z różnego rodzaju sytuacjami życiowymi. Każda sytuacja jest sposobnością do poznawania siebie - swoich emocji i uczuć, zachowań, jak i otoczenia. To pomaga niewątpliwie lepiej funkcjonować w społeczeństwie, rozumieć otaczający nas świat. Dlatego, wydaje się tak istotne stwarzanie szczególnie naszym dzieciom takich sytuacji, które pozwalałyby na bardziej aktywne i samodzielne poznawanie siebie samych jak i doskonalenie oraz nabywanie różnego rodzaju umiejętności interpersonalnych. Dobrą, a zarazem prostą metodą pracy z naszym dzieckiem może stanowić terapia za pomocą bajki.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ajka i jej rodzaj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Bajka i jej rodzaje</a:t>
            </a:r>
          </a:p>
        </p:txBody>
      </p:sp>
      <p:sp>
        <p:nvSpPr>
          <p:cNvPr id="125" name="Bajka jako metoda pracy może pełnić różne funkcje: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/>
          <a:p>
            <a:pPr marL="396239" indent="-396239" defTabSz="643889">
              <a:spcBef>
                <a:spcPts val="3500"/>
              </a:spcBef>
              <a:defRPr sz="3587"/>
            </a:pPr>
            <a:r>
              <a:t>Bajka jako metoda pracy może pełnić różne funkcje: </a:t>
            </a:r>
          </a:p>
          <a:p>
            <a:pPr marL="0" indent="0" defTabSz="643889">
              <a:spcBef>
                <a:spcPts val="3500"/>
              </a:spcBef>
              <a:buSzTx/>
              <a:buNone/>
              <a:defRPr sz="3587"/>
            </a:pPr>
            <a:r>
              <a:t>- relaksacyjną -  wówczas oddziaływując na różne zmysły: wzroku, słuchu, smaku, węchu, ma na celu odprężenie i wyciszenie poprzez wywołanie określonego stanu emocjonalnego</a:t>
            </a:r>
          </a:p>
          <a:p>
            <a:pPr marL="0" indent="0" defTabSz="643889">
              <a:spcBef>
                <a:spcPts val="3500"/>
              </a:spcBef>
              <a:buSzTx/>
              <a:buNone/>
              <a:defRPr sz="3587"/>
            </a:pPr>
            <a:r>
              <a:t>- psychoedukacyjną - mającą za zadanie zmienić zachowanie u dziecka poprzez wskazanie innej możliwości reagowania w danej sytuacji</a:t>
            </a:r>
          </a:p>
          <a:p>
            <a:pPr marL="0" indent="0" defTabSz="643889">
              <a:spcBef>
                <a:spcPts val="3500"/>
              </a:spcBef>
              <a:buSzTx/>
              <a:buNone/>
              <a:defRPr sz="3587"/>
            </a:pPr>
            <a:r>
              <a:t>- psychoterapeutyczną - koncentrującą się na: emocjach, sposobach radzenia sobie z nimi w różnych sytuacjach oraz niedostatecznie zaspakajanych potrzebach dziecka w sytuacjach przeżywanego np. Kryzysu</a:t>
            </a:r>
          </a:p>
        </p:txBody>
      </p:sp>
      <p:pic>
        <p:nvPicPr>
          <p:cNvPr id="126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87515" y="5143499"/>
            <a:ext cx="8432801" cy="5613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Dlaczego i dla kogo bajka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Dlaczego i dla kogo bajka? </a:t>
            </a:r>
          </a:p>
        </p:txBody>
      </p:sp>
      <p:sp>
        <p:nvSpPr>
          <p:cNvPr id="129" name="Bajka przeznaczona pozostaje dla dzieci wrażliwych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87679" indent="-487679" defTabSz="792479">
              <a:spcBef>
                <a:spcPts val="4400"/>
              </a:spcBef>
              <a:defRPr sz="3839"/>
            </a:pPr>
            <a:r>
              <a:t>Bajka przeznaczona pozostaje dla dzieci wrażliwych</a:t>
            </a:r>
          </a:p>
          <a:p>
            <a:pPr marL="487679" indent="-487679" defTabSz="792479">
              <a:spcBef>
                <a:spcPts val="4400"/>
              </a:spcBef>
              <a:defRPr sz="3839"/>
            </a:pPr>
            <a:r>
              <a:t>Dzięki niej dziecko poznaje kulturę, obyczaje, historię, uczy się rozumieć świat, rozwija własną wyobraźnię</a:t>
            </a:r>
          </a:p>
          <a:p>
            <a:pPr marL="487679" indent="-487679" defTabSz="792479">
              <a:spcBef>
                <a:spcPts val="4400"/>
              </a:spcBef>
              <a:defRPr sz="3839"/>
            </a:pPr>
            <a:r>
              <a:t>To idealna forma pracy dla dzieci z upośledzeniem, zaburzeniami nerwicowymi, nadpobudliwych i wycofanych</a:t>
            </a:r>
          </a:p>
          <a:p>
            <a:pPr marL="487679" indent="-487679" defTabSz="792479">
              <a:spcBef>
                <a:spcPts val="4400"/>
              </a:spcBef>
              <a:defRPr sz="3839"/>
            </a:pPr>
            <a:r>
              <a:t>Pozwala odreagowywać napięcia, zaspakajać podstawowe potrzeby dziecka. Jest jednym ze sposobów wyzwalania w nas emocji i uczuć. </a:t>
            </a:r>
          </a:p>
        </p:txBody>
      </p:sp>
      <p:pic>
        <p:nvPicPr>
          <p:cNvPr id="130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51115" y="3941178"/>
            <a:ext cx="7743854" cy="7506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ropozycje pracy z dzieckiem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Propozycje pracy z dzieckiem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Zanim zaczniesz pracę bajką, warto pomyśleć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Zanim zaczniesz pracę bajką, warto pomyśleć…</a:t>
            </a:r>
          </a:p>
        </p:txBody>
      </p:sp>
      <p:sp>
        <p:nvSpPr>
          <p:cNvPr id="135" name="Zapewnij wygodną pozycję słuchającemu - przypomnij ,,usiądź wygodnie”, ,,oprzyj o coś głowę”, ,,wyprostuj nogi”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/>
          <a:p>
            <a:pPr marL="487679" indent="-487679" defTabSz="792479">
              <a:spcBef>
                <a:spcPts val="4400"/>
              </a:spcBef>
              <a:defRPr sz="3839"/>
            </a:pPr>
            <a:r>
              <a:t>Zapewnij wygodną pozycję słuchającemu - przypomnij ,,usiądź wygodnie”, ,,oprzyj o coś głowę”, ,,wyprostuj nogi”</a:t>
            </a:r>
          </a:p>
          <a:p>
            <a:pPr marL="487679" indent="-487679" defTabSz="792479">
              <a:spcBef>
                <a:spcPts val="4400"/>
              </a:spcBef>
              <a:defRPr sz="3839"/>
            </a:pPr>
            <a:r>
              <a:t>Stwórz miły nastrój poprzez np.: małe światełko, ciszę w pokoju, muzykę relaksacyjną w tle</a:t>
            </a:r>
          </a:p>
          <a:p>
            <a:pPr marL="487679" indent="-487679" defTabSz="792479">
              <a:spcBef>
                <a:spcPts val="4400"/>
              </a:spcBef>
              <a:defRPr sz="3839"/>
            </a:pPr>
            <a:r>
              <a:t>Opowiadaj lub czytaj wczuwając się w rolę narratora jak i postaci bajkowych</a:t>
            </a:r>
          </a:p>
          <a:p>
            <a:pPr marL="487679" indent="-487679" defTabSz="792479">
              <a:spcBef>
                <a:spcPts val="4400"/>
              </a:spcBef>
              <a:defRPr sz="3839"/>
            </a:pPr>
            <a:r>
              <a:t>Mów głosem spokojnym, nie spiesząc się</a:t>
            </a:r>
          </a:p>
          <a:p>
            <a:pPr marL="487679" indent="-487679" defTabSz="792479">
              <a:spcBef>
                <a:spcPts val="4400"/>
              </a:spcBef>
              <a:defRPr sz="3839"/>
            </a:pPr>
            <a:r>
              <a:t>Wysłuchaj refleksji i wrażeń swojego dziecka po przeczytaniu bajki.</a:t>
            </a:r>
          </a:p>
        </p:txBody>
      </p:sp>
      <p:pic>
        <p:nvPicPr>
          <p:cNvPr id="136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36957" y="5707540"/>
            <a:ext cx="7994542" cy="5858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cenariusz przykładowych zajęć z wykorzystaniem bajki psychoterapeutycznej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Scenariusz przykładowych zajęć z wykorzystaniem bajki psychoterapeutycznej</a:t>
            </a:r>
          </a:p>
        </p:txBody>
      </p:sp>
      <p:sp>
        <p:nvSpPr>
          <p:cNvPr id="139" name="Zapytaj dziecko - czy bywa tak, że jest złe? Kiedy jest złe, w jakich sytuacjach? Co wtedy robi? Jeśli nie potrafi powiedzieć - poroś dziecko aby pokazało - wyraziło emocje - złość (ruchem, mimiką), albo narysowało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/>
          <a:p>
            <a:pPr marL="365760" indent="-365760" defTabSz="594360">
              <a:spcBef>
                <a:spcPts val="3300"/>
              </a:spcBef>
              <a:defRPr sz="3312"/>
            </a:pPr>
            <a:r>
              <a:t>Zapytaj dziecko - czy bywa tak, że jest złe? Kiedy jest złe, w jakich sytuacjach? Co wtedy robi? Jeśli nie potrafi powiedzieć - poroś dziecko aby pokazało - wyraziło emocje - złość (ruchem, mimiką), albo narysowało.</a:t>
            </a:r>
          </a:p>
          <a:p>
            <a:pPr marL="365760" indent="-365760" defTabSz="594360">
              <a:spcBef>
                <a:spcPts val="3300"/>
              </a:spcBef>
              <a:defRPr sz="3312"/>
            </a:pPr>
            <a:r>
              <a:t>Poproś dziecko aby posłuchało przez chwilę pewnej fragmentu bajki/ wierszyka dotyczącego złości</a:t>
            </a:r>
          </a:p>
          <a:p>
            <a:pPr marL="365760" indent="-365760" defTabSz="594360">
              <a:spcBef>
                <a:spcPts val="3300"/>
              </a:spcBef>
              <a:defRPr sz="3312"/>
            </a:pPr>
            <a:r>
              <a:t>Wspólnie z dzieckiem zastanów się - co takiego było powodem złości bohatera? Jak się czuł? Co robił? Czy ktoś mógł mu pomóc?</a:t>
            </a:r>
          </a:p>
          <a:p>
            <a:pPr marL="365760" indent="-365760" defTabSz="594360">
              <a:spcBef>
                <a:spcPts val="3300"/>
              </a:spcBef>
              <a:defRPr sz="3312"/>
            </a:pPr>
            <a:r>
              <a:t>Uzupełniająco możesz wspólnie z dzieckiem wykonać ,,Złoślika” z plasteliny. Pokazać dziecku sposoby radzenia sobie z trudnymi emocjami np. poprzez robienie kulek z papieru i rzucanie ich do kosza z duża siłą </a:t>
            </a:r>
          </a:p>
        </p:txBody>
      </p:sp>
      <p:pic>
        <p:nvPicPr>
          <p:cNvPr id="140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04532" y="3116740"/>
            <a:ext cx="7298911" cy="9219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laksacja bajką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Relaksacja bajką</a:t>
            </a:r>
          </a:p>
        </p:txBody>
      </p:sp>
      <p:sp>
        <p:nvSpPr>
          <p:cNvPr id="143" name="Składa się z trzech części - pierwszej opartej na rozluźnieniu i wpływającej kojąco na układ nerwowy; drugiej - wprowadzającej w stan relaksu, trzeciej - pobudzającej do aktywności i odzyskiwania energii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Składa się z trzech części - pierwszej opartej na rozluźnieniu i wpływającej kojąco na układ nerwowy; drugiej - wprowadzającej w stan relaksu, trzeciej - pobudzającej do aktywności i odzyskiwania energii</a:t>
            </a:r>
          </a:p>
          <a:p>
            <a:r>
              <a:t>Czytaniu bajki może towarzyszyć w tle muzyka relaksacyjna. Ćwiczenia ruchowe. </a:t>
            </a:r>
          </a:p>
        </p:txBody>
      </p:sp>
      <p:pic>
        <p:nvPicPr>
          <p:cNvPr id="144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2233" y="5024700"/>
            <a:ext cx="8510144" cy="65953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Bajka psychoedukacyjn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Bajka psychoedukacyjna</a:t>
            </a:r>
          </a:p>
        </p:txBody>
      </p:sp>
      <p:sp>
        <p:nvSpPr>
          <p:cNvPr id="147" name="Poprzez krótkie bajki i wierszyki możesz przybliżyć dziecku różne formy zachowań obowiązujące w określonych sytuacjach społecznych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Poprzez krótkie bajki i wierszyki możesz przybliżyć dziecku różne formy zachowań obowiązujące w określonych sytuacjach społecznych</a:t>
            </a:r>
          </a:p>
          <a:p>
            <a:r>
              <a:t>Bajka często umożliwia wspólne przećwiczenie pewnych wzorców zachowań</a:t>
            </a:r>
          </a:p>
          <a:p>
            <a:r>
              <a:t>Stanowi nie tylko atrakcyjną formę nauki ale i zabawy</a:t>
            </a:r>
          </a:p>
        </p:txBody>
      </p:sp>
      <p:pic>
        <p:nvPicPr>
          <p:cNvPr id="148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94840" y="3054756"/>
            <a:ext cx="7601084" cy="9828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Formal">
  <a:themeElements>
    <a:clrScheme name="Formal">
      <a:dk1>
        <a:srgbClr val="515151"/>
      </a:dk1>
      <a:lt1>
        <a:srgbClr val="002951"/>
      </a:lt1>
      <a:dk2>
        <a:srgbClr val="53585F"/>
      </a:dk2>
      <a:lt2>
        <a:srgbClr val="DCDEE0"/>
      </a:lt2>
      <a:accent1>
        <a:srgbClr val="6789BA"/>
      </a:accent1>
      <a:accent2>
        <a:srgbClr val="77965C"/>
      </a:accent2>
      <a:accent3>
        <a:srgbClr val="E3B43D"/>
      </a:accent3>
      <a:accent4>
        <a:srgbClr val="D77B43"/>
      </a:accent4>
      <a:accent5>
        <a:srgbClr val="C25756"/>
      </a:accent5>
      <a:accent6>
        <a:srgbClr val="876390"/>
      </a:accent6>
      <a:hlink>
        <a:srgbClr val="0000FF"/>
      </a:hlink>
      <a:folHlink>
        <a:srgbClr val="FF00FF"/>
      </a:folHlink>
    </a:clrScheme>
    <a:fontScheme name="Formal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Fo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3D3E3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A29A85"/>
          </a:buClr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515151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Formal">
  <a:themeElements>
    <a:clrScheme name="Form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6789BA"/>
      </a:accent1>
      <a:accent2>
        <a:srgbClr val="77965C"/>
      </a:accent2>
      <a:accent3>
        <a:srgbClr val="E3B43D"/>
      </a:accent3>
      <a:accent4>
        <a:srgbClr val="D77B43"/>
      </a:accent4>
      <a:accent5>
        <a:srgbClr val="C25756"/>
      </a:accent5>
      <a:accent6>
        <a:srgbClr val="876390"/>
      </a:accent6>
      <a:hlink>
        <a:srgbClr val="0000FF"/>
      </a:hlink>
      <a:folHlink>
        <a:srgbClr val="FF00FF"/>
      </a:folHlink>
    </a:clrScheme>
    <a:fontScheme name="Formal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Fo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3D3E3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A29A85"/>
          </a:buClr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515151"/>
            </a:solidFill>
            <a:effectLst/>
            <a:uFillTx/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600</Words>
  <Application>Microsoft Office PowerPoint</Application>
  <PresentationFormat>Niestandardowy</PresentationFormat>
  <Paragraphs>41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Cochin</vt:lpstr>
      <vt:lpstr>Helvetica Neue</vt:lpstr>
      <vt:lpstr>Formal</vt:lpstr>
      <vt:lpstr>Terapia bajką jako metoda pracy z dzieckiem niepełnosprawnym</vt:lpstr>
      <vt:lpstr>Prezentacja programu PowerPoint</vt:lpstr>
      <vt:lpstr>Bajka i jej rodzaje</vt:lpstr>
      <vt:lpstr>Dlaczego i dla kogo bajka? </vt:lpstr>
      <vt:lpstr>Propozycje pracy z dzieckiem </vt:lpstr>
      <vt:lpstr>Zanim zaczniesz pracę bajką, warto pomyśleć…</vt:lpstr>
      <vt:lpstr>Scenariusz przykładowych zajęć z wykorzystaniem bajki psychoterapeutycznej</vt:lpstr>
      <vt:lpstr>Relaksacja bajką</vt:lpstr>
      <vt:lpstr>Bajka psychoedukacyjna</vt:lpstr>
      <vt:lpstr>Bajka psychoterapeutyczna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Terapia bajką jako metoda pracy z dzieckiem niepełnosprawnym</dc:title>
  <dc:creator>ja</dc:creator>
  <cp:lastModifiedBy>ja</cp:lastModifiedBy>
  <cp:revision>1</cp:revision>
  <dcterms:modified xsi:type="dcterms:W3CDTF">2020-04-15T10:20:47Z</dcterms:modified>
</cp:coreProperties>
</file>