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57736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009548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05924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857736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1009548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9880" y="640080"/>
            <a:ext cx="3885840" cy="1369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857736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009548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705924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857736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1009548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839880" y="640080"/>
            <a:ext cx="3885840" cy="1369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57736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1009548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705924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857736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1009548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839880" y="640080"/>
            <a:ext cx="3885840" cy="1369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857736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1009548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705924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857736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1009548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839880" y="640080"/>
            <a:ext cx="3885840" cy="1369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9880" y="640080"/>
            <a:ext cx="3885840" cy="1369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857736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10095480" y="64008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705924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body"/>
          </p:nvPr>
        </p:nvSpPr>
        <p:spPr>
          <a:xfrm>
            <a:off x="857736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 type="body"/>
          </p:nvPr>
        </p:nvSpPr>
        <p:spPr>
          <a:xfrm>
            <a:off x="10095480" y="3562920"/>
            <a:ext cx="14454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559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359640" y="356292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0592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359640" y="640080"/>
            <a:ext cx="21906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059240" y="3562920"/>
            <a:ext cx="4489200" cy="266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 rot="10800000" flipV="1">
            <a:off x="2600280" y="527040"/>
            <a:ext cx="6991920" cy="5102280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0" i="1" strike="noStrike" spc="-1">
                <a:solidFill>
                  <a:srgbClr val="000000"/>
                </a:solidFill>
                <a:latin typeface="Elephant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528E800-8EE1-4A18-9316-03A705CBDCD7}" type="datetime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5/6/2020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7C78121-C5EB-4AF3-A27D-DCAACC98DB51}" type="slidenum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entury Gothic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0279AA8-3EA6-4865-8141-0095850A347B}" type="datetime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5/6/2020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E6438DB-66F7-4D39-9491-A22C9E3A3C58}" type="slidenum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Kliknij, aby edytować format tekstu tytułu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entury Gothic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 rot="10800000" flipV="1">
            <a:off x="1969920" y="181440"/>
            <a:ext cx="8252280" cy="6021720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2843640" y="1572840"/>
            <a:ext cx="6500880" cy="4096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i="1" strike="noStrike" spc="-1">
                <a:solidFill>
                  <a:srgbClr val="000000"/>
                </a:solidFill>
                <a:latin typeface="Elephant"/>
              </a:rPr>
              <a:t>Click to edit Master title style</a:t>
            </a:r>
            <a:endParaRPr lang="en-US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6D917BC-AC12-4FAD-8A16-DB515CAA62D3}" type="datetime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5/6/2020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50CBF9E-427E-438D-AF31-F2AC47340C26}" type="slidenum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entury Gothic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726800" y="0"/>
            <a:ext cx="7472160" cy="685764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839880" y="640080"/>
            <a:ext cx="3885840" cy="29530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i="1" strike="noStrike" spc="-1">
                <a:solidFill>
                  <a:srgbClr val="000000"/>
                </a:solidFill>
                <a:latin typeface="Elephant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7059240" y="640080"/>
            <a:ext cx="4489200" cy="5595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entury Gothic"/>
              </a:rPr>
              <a:t>Click to edit Master text styles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entury Gothic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entury Gothic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Fifth level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39880" y="3776400"/>
            <a:ext cx="3885840" cy="2468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E42191-EC14-41CD-AAC3-69D9C41BBCA6}" type="datetime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5/6/2020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B69A764-ACAE-4714-9D30-7DEE168986E4}" type="slidenum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767960" y="0"/>
            <a:ext cx="10423440" cy="5919840"/>
          </a:xfrm>
          <a:custGeom>
            <a:avLst/>
            <a:gdLst/>
            <a:ahLst/>
            <a:cxnLst/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CA89B4A-CEF8-40E9-BC05-3A7700C8FA4A}" type="datetime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5/6/2020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54BD6C8-48EC-4E93-B64A-1D3E2AE21CD0}" type="slidenum">
              <a:rPr lang="en-US" sz="1200" b="0" strike="noStrike" spc="-1">
                <a:solidFill>
                  <a:srgbClr val="8B8B8B"/>
                </a:solidFill>
                <a:latin typeface="Century Gothic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Kliknij, aby edytować format tekstu tytułu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entury Gothic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entury Gothic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TextShape 2"/>
          <p:cNvSpPr txBox="1"/>
          <p:nvPr/>
        </p:nvSpPr>
        <p:spPr>
          <a:xfrm>
            <a:off x="643320" y="643320"/>
            <a:ext cx="4620240" cy="4566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rPr lang="tr-TR" sz="4800" b="1" i="1" strike="noStrike" spc="-1">
                <a:solidFill>
                  <a:srgbClr val="00B07E"/>
                </a:solidFill>
                <a:latin typeface="Bradley Hand ITC"/>
              </a:rPr>
              <a:t>Janusz Korczak w literaturze</a:t>
            </a:r>
            <a:endParaRPr lang="en-US" sz="48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2" name="Obraz 10" descr="Obraz zawierający siedzi, wewnątrz, stół, zielony&#10;&#10;Opis wygenerowany przy bardzo wysokim poziomie pewności"/>
          <p:cNvPicPr/>
          <p:nvPr/>
        </p:nvPicPr>
        <p:blipFill>
          <a:blip r:embed="rId2"/>
          <a:srcRect l="16447" r="25515"/>
          <a:stretch/>
        </p:blipFill>
        <p:spPr>
          <a:xfrm>
            <a:off x="6229080" y="0"/>
            <a:ext cx="596232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 rot="10800000" flipV="1">
            <a:off x="2600280" y="527040"/>
            <a:ext cx="6991920" cy="5102280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3"/>
          <p:cNvSpPr/>
          <p:nvPr/>
        </p:nvSpPr>
        <p:spPr>
          <a:xfrm>
            <a:off x="2013120" y="697680"/>
            <a:ext cx="8189280" cy="5541480"/>
          </a:xfrm>
          <a:custGeom>
            <a:avLst/>
            <a:gdLst/>
            <a:ahLst/>
            <a:cxnLst/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4"/>
          <p:cNvSpPr/>
          <p:nvPr/>
        </p:nvSpPr>
        <p:spPr>
          <a:xfrm>
            <a:off x="3138480" y="2947680"/>
            <a:ext cx="6259680" cy="21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150000"/>
              </a:lnSpc>
              <a:spcAft>
                <a:spcPts val="601"/>
              </a:spcAft>
            </a:pPr>
            <a:r>
              <a:rPr lang="en-US" sz="3600" b="1" i="1" u="sng" strike="noStrike" spc="-1" dirty="0" err="1">
                <a:solidFill>
                  <a:srgbClr val="FFFFFF"/>
                </a:solidFill>
                <a:uFillTx/>
                <a:latin typeface="Bradley Hand ITC"/>
              </a:rPr>
              <a:t>Książki</a:t>
            </a:r>
            <a:r>
              <a:rPr lang="en-US" sz="3600" b="1" i="1" u="sng" strike="noStrike" spc="-1" dirty="0">
                <a:solidFill>
                  <a:srgbClr val="FFFFFF"/>
                </a:solidFill>
                <a:uFillTx/>
                <a:latin typeface="Bradley Hand ITC"/>
              </a:rPr>
              <a:t> </a:t>
            </a:r>
            <a:r>
              <a:rPr lang="en-US" sz="3600" b="1" i="1" u="sng" strike="noStrike" spc="-1" dirty="0" err="1">
                <a:solidFill>
                  <a:srgbClr val="FFFFFF"/>
                </a:solidFill>
                <a:uFillTx/>
                <a:latin typeface="Bradley Hand ITC"/>
              </a:rPr>
              <a:t>inspirowane</a:t>
            </a:r>
            <a:r>
              <a:rPr lang="en-US" sz="3600" b="1" i="1" u="sng" strike="noStrike" spc="-1" dirty="0">
                <a:solidFill>
                  <a:srgbClr val="FFFFFF"/>
                </a:solidFill>
                <a:uFillTx/>
                <a:latin typeface="Bradley Hand ITC"/>
              </a:rPr>
              <a:t> </a:t>
            </a:r>
            <a:r>
              <a:rPr lang="en-US" sz="3600" b="1" i="1" u="sng" strike="noStrike" spc="-1" dirty="0" err="1">
                <a:solidFill>
                  <a:srgbClr val="FFFFFF"/>
                </a:solidFill>
                <a:uFillTx/>
                <a:latin typeface="Bradley Hand ITC"/>
              </a:rPr>
              <a:t>postacią</a:t>
            </a:r>
            <a:r>
              <a:rPr lang="en-US" sz="3600" b="1" i="1" u="sng" strike="noStrike" spc="-1" dirty="0">
                <a:solidFill>
                  <a:srgbClr val="FFFFFF"/>
                </a:solidFill>
                <a:uFillTx/>
                <a:latin typeface="Bradley Hand ITC"/>
              </a:rPr>
              <a:t> </a:t>
            </a:r>
            <a:r>
              <a:rPr lang="en-US" sz="3600" b="1" i="1" u="sng" strike="noStrike" spc="-1" dirty="0" err="1">
                <a:solidFill>
                  <a:srgbClr val="FFFFFF"/>
                </a:solidFill>
                <a:uFillTx/>
                <a:latin typeface="Bradley Hand ITC"/>
              </a:rPr>
              <a:t>Starego</a:t>
            </a:r>
            <a:r>
              <a:rPr lang="en-US" sz="3600" b="1" i="1" u="sng" strike="noStrike" spc="-1" dirty="0">
                <a:solidFill>
                  <a:srgbClr val="FFFFFF"/>
                </a:solidFill>
                <a:uFillTx/>
                <a:latin typeface="Bradley Hand ITC"/>
              </a:rPr>
              <a:t> </a:t>
            </a:r>
            <a:r>
              <a:rPr lang="en-US" sz="3600" b="1" i="1" u="sng" strike="noStrike" spc="-1" dirty="0" err="1">
                <a:solidFill>
                  <a:srgbClr val="FFFFFF"/>
                </a:solidFill>
                <a:uFillTx/>
                <a:latin typeface="Bradley Hand ITC"/>
              </a:rPr>
              <a:t>Doktora</a:t>
            </a:r>
            <a:r>
              <a:rPr lang="en-US" sz="3600" b="1" i="1" u="sng" strike="noStrike" spc="-1" dirty="0">
                <a:solidFill>
                  <a:srgbClr val="FFFFFF"/>
                </a:solidFill>
                <a:uFillTx/>
                <a:latin typeface="Bradley Hand ITC"/>
              </a:rPr>
              <a:t> </a:t>
            </a:r>
            <a:endParaRPr lang="pl-PL" sz="3600" b="1" i="1" u="sng" strike="noStrike" spc="-1" dirty="0" smtClean="0">
              <a:solidFill>
                <a:srgbClr val="FFFFFF"/>
              </a:solidFill>
              <a:uFillTx/>
              <a:latin typeface="Bradley Hand ITC"/>
            </a:endParaRPr>
          </a:p>
          <a:p>
            <a:pPr algn="ctr">
              <a:lnSpc>
                <a:spcPct val="150000"/>
              </a:lnSpc>
              <a:spcAft>
                <a:spcPts val="601"/>
              </a:spcAft>
            </a:pPr>
            <a:r>
              <a:rPr lang="en-US" sz="3600" b="1" i="1" u="sng" strike="noStrike" spc="-1" dirty="0" err="1" smtClean="0">
                <a:solidFill>
                  <a:srgbClr val="FFFFFF"/>
                </a:solidFill>
                <a:uFillTx/>
                <a:latin typeface="Bradley Hand ITC"/>
              </a:rPr>
              <a:t>i</a:t>
            </a:r>
            <a:r>
              <a:rPr lang="en-US" sz="3600" b="1" i="1" u="sng" strike="noStrike" spc="-1" dirty="0" smtClean="0">
                <a:solidFill>
                  <a:srgbClr val="FFFFFF"/>
                </a:solidFill>
                <a:uFillTx/>
                <a:latin typeface="Bradley Hand ITC"/>
              </a:rPr>
              <a:t> </a:t>
            </a:r>
            <a:r>
              <a:rPr lang="en-US" sz="3600" b="1" i="1" u="sng" strike="noStrike" spc="-1" dirty="0" err="1">
                <a:solidFill>
                  <a:srgbClr val="FFFFFF"/>
                </a:solidFill>
                <a:uFillTx/>
                <a:latin typeface="Bradley Hand ITC"/>
              </a:rPr>
              <a:t>skierowane</a:t>
            </a:r>
            <a:r>
              <a:rPr lang="en-US" sz="3600" b="1" i="1" u="sng" strike="noStrike" spc="-1" dirty="0">
                <a:solidFill>
                  <a:srgbClr val="FFFFFF"/>
                </a:solidFill>
                <a:uFillTx/>
                <a:latin typeface="Bradley Hand ITC"/>
              </a:rPr>
              <a:t> do </a:t>
            </a:r>
            <a:r>
              <a:rPr lang="en-US" sz="3600" b="1" i="1" u="sng" strike="noStrike" spc="-1" dirty="0" err="1">
                <a:solidFill>
                  <a:srgbClr val="FFFFFF"/>
                </a:solidFill>
                <a:uFillTx/>
                <a:latin typeface="Bradley Hand ITC"/>
              </a:rPr>
              <a:t>dzieci</a:t>
            </a:r>
            <a:endParaRPr lang="pl-PL" sz="36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 flipH="1">
            <a:off x="0" y="315000"/>
            <a:ext cx="3021120" cy="1434960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TextShape 3"/>
          <p:cNvSpPr txBox="1"/>
          <p:nvPr/>
        </p:nvSpPr>
        <p:spPr>
          <a:xfrm>
            <a:off x="6513840" y="365040"/>
            <a:ext cx="4839480" cy="5961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65" name="Obraz 5" descr="Obraz zawierający tekst, znak&#10;&#10;Opis wygenerowany przy bardzo wysokim poziomie pewności"/>
          <p:cNvPicPr/>
          <p:nvPr/>
        </p:nvPicPr>
        <p:blipFill>
          <a:blip r:embed="rId2"/>
          <a:srcRect t="9775" b="2776"/>
          <a:stretch/>
        </p:blipFill>
        <p:spPr>
          <a:xfrm>
            <a:off x="0" y="0"/>
            <a:ext cx="6116040" cy="6857640"/>
          </a:xfrm>
          <a:prstGeom prst="rect">
            <a:avLst/>
          </a:prstGeom>
          <a:ln>
            <a:noFill/>
          </a:ln>
        </p:spPr>
      </p:pic>
      <p:sp>
        <p:nvSpPr>
          <p:cNvPr id="266" name="TextShape 4"/>
          <p:cNvSpPr txBox="1"/>
          <p:nvPr/>
        </p:nvSpPr>
        <p:spPr>
          <a:xfrm>
            <a:off x="6571440" y="133560"/>
            <a:ext cx="4839480" cy="3843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546881"/>
                </a:solidFill>
                <a:latin typeface="Comic Sans MS"/>
              </a:rPr>
              <a:t>Znana ilustratorka stworzyła książkę, która może przybliżyć postać Starego Doktora najmłodszym czytelnikom. Książka ma formę zapisków małej, żydowskiej dziewczynki, mieszkanki Domu Sierot przy ul. Krochmalnej. </a:t>
            </a:r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 rot="10800000" flipV="1">
            <a:off x="2600280" y="527040"/>
            <a:ext cx="6991920" cy="5102280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TextShape 3"/>
          <p:cNvSpPr txBox="1"/>
          <p:nvPr/>
        </p:nvSpPr>
        <p:spPr>
          <a:xfrm>
            <a:off x="643320" y="643320"/>
            <a:ext cx="4620240" cy="4566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70" name="Obraz 5" descr="Obraz zawierający ulica, czerwony, pokryte, znak&#10;&#10;Opis wygenerowany przy bardzo wysokim poziomie pewności"/>
          <p:cNvPicPr/>
          <p:nvPr/>
        </p:nvPicPr>
        <p:blipFill>
          <a:blip r:embed="rId2"/>
          <a:srcRect l="3427" r="9625"/>
          <a:stretch/>
        </p:blipFill>
        <p:spPr>
          <a:xfrm>
            <a:off x="6229080" y="0"/>
            <a:ext cx="5962320" cy="6857640"/>
          </a:xfrm>
          <a:prstGeom prst="rect">
            <a:avLst/>
          </a:prstGeom>
          <a:ln>
            <a:noFill/>
          </a:ln>
        </p:spPr>
      </p:pic>
      <p:sp>
        <p:nvSpPr>
          <p:cNvPr id="271" name="TextShape 4"/>
          <p:cNvSpPr txBox="1"/>
          <p:nvPr/>
        </p:nvSpPr>
        <p:spPr>
          <a:xfrm>
            <a:off x="341193" y="1044720"/>
            <a:ext cx="6373505" cy="5703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"Po drugiej stronie okna. </a:t>
            </a:r>
            <a:endParaRPr lang="pl-PL" sz="2800" b="1" strike="noStrike" spc="-1" dirty="0" smtClean="0">
              <a:solidFill>
                <a:srgbClr val="D9463E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 smtClean="0">
                <a:solidFill>
                  <a:srgbClr val="D9463E"/>
                </a:solidFill>
                <a:latin typeface="Comic Sans MS"/>
                <a:ea typeface="Century Gothic"/>
              </a:rPr>
              <a:t>Opowieść </a:t>
            </a: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 smtClean="0">
                <a:solidFill>
                  <a:srgbClr val="D9463E"/>
                </a:solidFill>
                <a:latin typeface="Comic Sans MS"/>
                <a:ea typeface="Century Gothic"/>
              </a:rPr>
              <a:t>o Januszu Korczaku</a:t>
            </a:r>
            <a:r>
              <a:rPr lang="pl-PL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" </a:t>
            </a:r>
            <a:endParaRPr lang="pl-PL" sz="2800" b="1" strike="noStrike" spc="-1" dirty="0" smtClean="0">
              <a:solidFill>
                <a:srgbClr val="D9463E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 smtClean="0">
                <a:solidFill>
                  <a:srgbClr val="D9463E"/>
                </a:solidFill>
                <a:latin typeface="Comic Sans MS"/>
                <a:ea typeface="Century Gothic"/>
              </a:rPr>
              <a:t>Anny </a:t>
            </a:r>
            <a:r>
              <a:rPr lang="pl-PL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Czerwińskiej-Rydel</a:t>
            </a:r>
            <a:r>
              <a:rPr lang="pl-PL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- 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to przystępnie napisana </a:t>
            </a:r>
            <a:endParaRPr lang="pl-PL" sz="2800" b="1" strike="noStrike" spc="-1" dirty="0" smtClean="0">
              <a:solidFill>
                <a:srgbClr val="D9463E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 smtClean="0">
                <a:solidFill>
                  <a:srgbClr val="D9463E"/>
                </a:solidFill>
                <a:latin typeface="Comic Sans MS"/>
                <a:ea typeface="Century Gothic"/>
              </a:rPr>
              <a:t>biografia </a:t>
            </a:r>
            <a:r>
              <a:rPr lang="pl-PL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dla dzieci.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 flipH="1">
            <a:off x="0" y="315000"/>
            <a:ext cx="3021120" cy="1434960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"/>
          <p:cNvSpPr/>
          <p:nvPr/>
        </p:nvSpPr>
        <p:spPr>
          <a:xfrm flipH="1">
            <a:off x="-7200" y="0"/>
            <a:ext cx="7472160" cy="685764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TextShape 4"/>
          <p:cNvSpPr txBox="1"/>
          <p:nvPr/>
        </p:nvSpPr>
        <p:spPr>
          <a:xfrm>
            <a:off x="1246680" y="643320"/>
            <a:ext cx="3963600" cy="555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6" name="TextShape 5"/>
          <p:cNvSpPr txBox="1"/>
          <p:nvPr/>
        </p:nvSpPr>
        <p:spPr>
          <a:xfrm>
            <a:off x="436728" y="883800"/>
            <a:ext cx="5991368" cy="4861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000"/>
          </a:bodyPr>
          <a:lstStyle/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"Jest taka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omic Sans MS"/>
                <a:ea typeface="Century Gothic"/>
              </a:rPr>
              <a:t>historia</a:t>
            </a: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. </a:t>
            </a:r>
            <a:endParaRPr lang="pl-PL" sz="2800" b="1" strike="noStrike" spc="-1" dirty="0" smtClean="0">
              <a:solidFill>
                <a:srgbClr val="00206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 smtClean="0">
                <a:solidFill>
                  <a:srgbClr val="002060"/>
                </a:solidFill>
                <a:latin typeface="Comic Sans MS"/>
                <a:ea typeface="Century Gothic"/>
              </a:rPr>
              <a:t>Opowieść</a:t>
            </a:r>
            <a:r>
              <a:rPr lang="en-US" sz="2800" b="1" strike="noStrike" spc="-1" dirty="0" smtClean="0">
                <a:solidFill>
                  <a:srgbClr val="002060"/>
                </a:solidFill>
                <a:latin typeface="Comic Sans MS"/>
                <a:ea typeface="Century Gothic"/>
              </a:rPr>
              <a:t> </a:t>
            </a:r>
            <a:endParaRPr lang="pl-PL" sz="2800" b="1" strike="noStrike" spc="-1" dirty="0" smtClean="0">
              <a:solidFill>
                <a:srgbClr val="00206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smtClean="0">
                <a:solidFill>
                  <a:srgbClr val="002060"/>
                </a:solidFill>
                <a:latin typeface="Comic Sans MS"/>
                <a:ea typeface="Century Gothic"/>
              </a:rPr>
              <a:t>o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omic Sans MS"/>
                <a:ea typeface="Century Gothic"/>
              </a:rPr>
              <a:t>Januszu</a:t>
            </a: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omic Sans MS"/>
                <a:ea typeface="Century Gothic"/>
              </a:rPr>
              <a:t>Korczaku</a:t>
            </a: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" </a:t>
            </a:r>
            <a:endParaRPr lang="pl-PL" sz="2800" b="1" strike="noStrike" spc="-1" dirty="0" smtClean="0">
              <a:solidFill>
                <a:srgbClr val="00206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 smtClean="0">
                <a:solidFill>
                  <a:srgbClr val="002060"/>
                </a:solidFill>
                <a:latin typeface="Comic Sans MS"/>
                <a:ea typeface="Century Gothic"/>
              </a:rPr>
              <a:t>Beaty</a:t>
            </a:r>
            <a:r>
              <a:rPr lang="en-US" sz="2800" b="1" strike="noStrike" spc="-1" dirty="0" smtClean="0">
                <a:solidFill>
                  <a:srgbClr val="00206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omic Sans MS"/>
                <a:ea typeface="Century Gothic"/>
              </a:rPr>
              <a:t>Ostrowickiej</a:t>
            </a: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 - 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to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omic Sans MS"/>
                <a:ea typeface="Century Gothic"/>
              </a:rPr>
              <a:t>narracja</a:t>
            </a: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omic Sans MS"/>
                <a:ea typeface="Century Gothic"/>
              </a:rPr>
              <a:t>przedstawiona</a:t>
            </a: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 </a:t>
            </a:r>
            <a:endParaRPr lang="pl-PL" sz="2800" b="1" strike="noStrike" spc="-1" smtClean="0">
              <a:solidFill>
                <a:srgbClr val="00206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smtClean="0">
                <a:solidFill>
                  <a:srgbClr val="002060"/>
                </a:solidFill>
                <a:latin typeface="Comic Sans MS"/>
                <a:ea typeface="Century Gothic"/>
              </a:rPr>
              <a:t>słowem</a:t>
            </a:r>
            <a:r>
              <a:rPr lang="en-US" sz="2800" b="1" strike="noStrike" spc="-1" dirty="0" smtClean="0">
                <a:solidFill>
                  <a:srgbClr val="00206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omic Sans MS"/>
                <a:ea typeface="Century Gothic"/>
              </a:rPr>
              <a:t>i</a:t>
            </a: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omic Sans MS"/>
                <a:ea typeface="Century Gothic"/>
              </a:rPr>
              <a:t>obrazem</a:t>
            </a:r>
            <a:r>
              <a:rPr lang="en-US" sz="2800" b="1" strike="noStrike" spc="-1" dirty="0">
                <a:solidFill>
                  <a:srgbClr val="002060"/>
                </a:solidFill>
                <a:latin typeface="Comic Sans MS"/>
                <a:ea typeface="Century Gothic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77" name="Obraz 5" descr="Obraz zawierający noszenie, dziewczynka, czarny, trzymający&#10;&#10;Opis wygenerowany przy bardzo wysokim poziomie pewności"/>
          <p:cNvPicPr/>
          <p:nvPr/>
        </p:nvPicPr>
        <p:blipFill>
          <a:blip r:embed="rId2"/>
          <a:stretch/>
        </p:blipFill>
        <p:spPr>
          <a:xfrm>
            <a:off x="7700040" y="731520"/>
            <a:ext cx="3848040" cy="540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3553920" y="2640960"/>
            <a:ext cx="3004560" cy="3939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5" name="Obraz 2" descr="Obraz zawierający wewnątrz, siedzi, nożyczki, stół&#10;&#10;Opis wygenerowany przy bardzo wysokim poziomie pewności"/>
          <p:cNvPicPr/>
          <p:nvPr/>
        </p:nvPicPr>
        <p:blipFill>
          <a:blip r:embed="rId2"/>
          <a:srcRect t="13323" b="177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216" name="Obraz 4" descr="Obraz zawierający tekst, mężczyzna, osoba, zdjęcie&#10;&#10;Opis wygenerowany przy bardzo wysokim poziomie pewności"/>
          <p:cNvPicPr/>
          <p:nvPr/>
        </p:nvPicPr>
        <p:blipFill>
          <a:blip r:embed="rId3"/>
          <a:stretch/>
        </p:blipFill>
        <p:spPr>
          <a:xfrm>
            <a:off x="9051840" y="2367000"/>
            <a:ext cx="2742840" cy="396396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770760" y="3792240"/>
            <a:ext cx="8292600" cy="29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trike="noStrike" spc="-1">
                <a:solidFill>
                  <a:srgbClr val="FFFF00"/>
                </a:solidFill>
                <a:latin typeface="Comic Sans MS"/>
              </a:rPr>
              <a:t>"Pamiętnik"</a:t>
            </a:r>
            <a:r>
              <a:rPr lang="en-US" sz="2400" b="1" strike="noStrike" spc="-1">
                <a:solidFill>
                  <a:srgbClr val="FFFF00"/>
                </a:solidFill>
                <a:latin typeface="Comic Sans MS"/>
              </a:rPr>
              <a:t>, wstrząsające świadectwo ostatnich miesięcy życia Korczaka i jego wychowanków (zapiski urywają się 4 sierpnia 1942 - na dzień przed wywózką do Treblinki). "Pamiętnik" cudem przetrwał wojnę zamurowany w budynku Domu Sierot.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 rot="10800000" flipV="1">
            <a:off x="2600280" y="527040"/>
            <a:ext cx="6991920" cy="5102280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3"/>
          <p:cNvSpPr/>
          <p:nvPr/>
        </p:nvSpPr>
        <p:spPr>
          <a:xfrm rot="10800000" flipV="1">
            <a:off x="1969920" y="181440"/>
            <a:ext cx="8252280" cy="6021720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TextShape 4"/>
          <p:cNvSpPr txBox="1"/>
          <p:nvPr/>
        </p:nvSpPr>
        <p:spPr>
          <a:xfrm>
            <a:off x="2520360" y="1999080"/>
            <a:ext cx="6604560" cy="2149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9000"/>
          </a:bodyPr>
          <a:lstStyle/>
          <a:p>
            <a:pPr algn="ctr">
              <a:lnSpc>
                <a:spcPct val="90000"/>
              </a:lnSpc>
            </a:pPr>
            <a:r>
              <a:rPr lang="en-US" sz="7200" b="1" i="1" strike="noStrike" spc="-1">
                <a:solidFill>
                  <a:srgbClr val="FFFFFF"/>
                </a:solidFill>
                <a:latin typeface="Bradley Hand ITC"/>
              </a:rPr>
              <a:t>Literatura dla dzieci</a:t>
            </a:r>
            <a:endParaRPr lang="en-US" sz="72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 flipH="1">
            <a:off x="0" y="315000"/>
            <a:ext cx="3021120" cy="1434960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"/>
          <p:cNvSpPr/>
          <p:nvPr/>
        </p:nvSpPr>
        <p:spPr>
          <a:xfrm>
            <a:off x="34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3"/>
          <p:cNvSpPr/>
          <p:nvPr/>
        </p:nvSpPr>
        <p:spPr>
          <a:xfrm flipH="1">
            <a:off x="-1" y="0"/>
            <a:ext cx="6810233" cy="685764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TextShape 4"/>
          <p:cNvSpPr txBox="1"/>
          <p:nvPr/>
        </p:nvSpPr>
        <p:spPr>
          <a:xfrm>
            <a:off x="277560" y="-3600"/>
            <a:ext cx="5785920" cy="611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Historia chłopca, </a:t>
            </a:r>
            <a:endParaRPr lang="pl-PL" sz="2800" b="1" strike="noStrike" spc="-1" dirty="0" smtClean="0">
              <a:solidFill>
                <a:srgbClr val="7030A0"/>
              </a:solidFill>
              <a:latin typeface="Comic Sans MS"/>
            </a:endParaRPr>
          </a:p>
          <a:p>
            <a:pPr>
              <a:lnSpc>
                <a:spcPct val="114000"/>
              </a:lnSpc>
            </a:pPr>
            <a:r>
              <a:rPr lang="pl-PL" sz="2800" b="1" strike="noStrike" spc="-1" dirty="0" smtClean="0">
                <a:solidFill>
                  <a:srgbClr val="7030A0"/>
                </a:solidFill>
                <a:latin typeface="Comic Sans MS"/>
              </a:rPr>
              <a:t>który</a:t>
            </a: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 </a:t>
            </a:r>
            <a:r>
              <a:rPr lang="pl-PL" sz="2800" b="1" strike="noStrike" spc="-1" dirty="0" smtClean="0">
                <a:solidFill>
                  <a:srgbClr val="7030A0"/>
                </a:solidFill>
                <a:latin typeface="Comic Sans MS"/>
              </a:rPr>
              <a:t>zostaje </a:t>
            </a: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królem </a:t>
            </a:r>
            <a:endParaRPr lang="pl-PL" sz="2800" b="1" strike="noStrike" spc="-1" dirty="0" smtClean="0">
              <a:solidFill>
                <a:srgbClr val="7030A0"/>
              </a:solidFill>
              <a:latin typeface="Comic Sans MS"/>
            </a:endParaRPr>
          </a:p>
          <a:p>
            <a:pPr>
              <a:lnSpc>
                <a:spcPct val="114000"/>
              </a:lnSpc>
            </a:pPr>
            <a:r>
              <a:rPr lang="pl-PL" sz="2800" b="1" strike="noStrike" spc="-1" dirty="0" smtClean="0">
                <a:solidFill>
                  <a:srgbClr val="7030A0"/>
                </a:solidFill>
                <a:latin typeface="Comic Sans MS"/>
              </a:rPr>
              <a:t>i </a:t>
            </a: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na </a:t>
            </a:r>
            <a:r>
              <a:rPr lang="pl-PL" sz="2800" b="1" strike="noStrike" spc="-1" dirty="0" smtClean="0">
                <a:solidFill>
                  <a:srgbClr val="7030A0"/>
                </a:solidFill>
                <a:latin typeface="Comic Sans MS"/>
              </a:rPr>
              <a:t>własnej </a:t>
            </a: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skórze </a:t>
            </a:r>
            <a:r>
              <a:rPr dirty="0"/>
              <a:t/>
            </a:r>
            <a:br>
              <a:rPr dirty="0"/>
            </a:b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przekonuje się, że bycie dorosłym </a:t>
            </a:r>
            <a:endParaRPr lang="pl-PL" sz="2800" b="1" strike="noStrike" spc="-1" dirty="0" smtClean="0">
              <a:solidFill>
                <a:srgbClr val="7030A0"/>
              </a:solidFill>
              <a:latin typeface="Comic Sans MS"/>
            </a:endParaRPr>
          </a:p>
          <a:p>
            <a:pPr>
              <a:lnSpc>
                <a:spcPct val="114000"/>
              </a:lnSpc>
            </a:pPr>
            <a:r>
              <a:rPr lang="pl-PL" sz="2800" b="1" strike="noStrike" spc="-1" dirty="0" smtClean="0">
                <a:solidFill>
                  <a:srgbClr val="7030A0"/>
                </a:solidFill>
                <a:latin typeface="Comic Sans MS"/>
              </a:rPr>
              <a:t>nie </a:t>
            </a: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zawsze </a:t>
            </a:r>
            <a:r>
              <a:rPr lang="pl-PL" sz="2800" b="1" strike="noStrike" spc="-1" dirty="0" smtClean="0">
                <a:solidFill>
                  <a:srgbClr val="7030A0"/>
                </a:solidFill>
                <a:latin typeface="Comic Sans MS"/>
              </a:rPr>
              <a:t>jest łatwe,</a:t>
            </a:r>
          </a:p>
          <a:p>
            <a:pPr>
              <a:lnSpc>
                <a:spcPct val="114000"/>
              </a:lnSpc>
            </a:pPr>
            <a:r>
              <a:rPr lang="pl-PL" sz="2800" b="1" strike="noStrike" spc="-1" dirty="0" smtClean="0">
                <a:solidFill>
                  <a:srgbClr val="7030A0"/>
                </a:solidFill>
                <a:latin typeface="Comic Sans MS"/>
              </a:rPr>
              <a:t>a</a:t>
            </a: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 </a:t>
            </a:r>
            <a:r>
              <a:rPr lang="pl-PL" sz="2800" b="1" strike="noStrike" spc="-1" dirty="0" smtClean="0">
                <a:solidFill>
                  <a:srgbClr val="7030A0"/>
                </a:solidFill>
                <a:latin typeface="Comic Sans MS"/>
              </a:rPr>
              <a:t>podejmowanie </a:t>
            </a: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decyzji </a:t>
            </a:r>
            <a:endParaRPr lang="pl-PL" sz="2800" b="1" strike="noStrike" spc="-1" dirty="0" smtClean="0">
              <a:solidFill>
                <a:srgbClr val="7030A0"/>
              </a:solidFill>
              <a:latin typeface="Comic Sans MS"/>
            </a:endParaRPr>
          </a:p>
          <a:p>
            <a:pPr>
              <a:lnSpc>
                <a:spcPct val="114000"/>
              </a:lnSpc>
            </a:pPr>
            <a:r>
              <a:rPr lang="pl-PL" sz="2800" b="1" strike="noStrike" spc="-1" dirty="0" smtClean="0">
                <a:solidFill>
                  <a:srgbClr val="7030A0"/>
                </a:solidFill>
                <a:latin typeface="Comic Sans MS"/>
              </a:rPr>
              <a:t>wiąże </a:t>
            </a: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się </a:t>
            </a:r>
            <a:r>
              <a:rPr dirty="0"/>
              <a:t/>
            </a:r>
            <a:br>
              <a:rPr dirty="0"/>
            </a:br>
            <a:r>
              <a:rPr lang="pl-PL" sz="2800" b="1" strike="noStrike" spc="-1" dirty="0">
                <a:solidFill>
                  <a:srgbClr val="7030A0"/>
                </a:solidFill>
                <a:latin typeface="Comic Sans MS"/>
              </a:rPr>
              <a:t>z ponoszeniem odpowiedzialności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7" name="Obraz 5" descr="Obraz zawierający tekst&#10;&#10;Opis wygenerowany przy bardzo wysokim poziomie pewności"/>
          <p:cNvPicPr/>
          <p:nvPr/>
        </p:nvPicPr>
        <p:blipFill>
          <a:blip r:embed="rId2"/>
          <a:stretch/>
        </p:blipFill>
        <p:spPr>
          <a:xfrm>
            <a:off x="7200720" y="643320"/>
            <a:ext cx="3947400" cy="559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 flipH="1">
            <a:off x="0" y="315000"/>
            <a:ext cx="3021120" cy="1434960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3"/>
          <p:cNvSpPr/>
          <p:nvPr/>
        </p:nvSpPr>
        <p:spPr>
          <a:xfrm flipH="1">
            <a:off x="0" y="315000"/>
            <a:ext cx="3021120" cy="1434960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4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TextShape 5"/>
          <p:cNvSpPr txBox="1"/>
          <p:nvPr/>
        </p:nvSpPr>
        <p:spPr>
          <a:xfrm>
            <a:off x="838080" y="392400"/>
            <a:ext cx="5235174" cy="5784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Dalsze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losy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małego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władcy-reformatora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,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bohatera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powieści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endParaRPr lang="pl-PL" sz="2800" b="1" strike="noStrike" spc="-1" dirty="0" smtClean="0">
              <a:solidFill>
                <a:srgbClr val="0070C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smtClean="0">
                <a:solidFill>
                  <a:srgbClr val="0070C0"/>
                </a:solidFill>
                <a:latin typeface="Comic Sans MS"/>
                <a:ea typeface="Century Gothic"/>
              </a:rPr>
              <a:t>"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Król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Maciuś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Pierwszy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",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który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cudem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uniknął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śmierci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i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został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zesłany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endParaRPr lang="pl-PL" sz="2800" b="1" strike="noStrike" spc="-1" dirty="0" smtClean="0">
              <a:solidFill>
                <a:srgbClr val="0070C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 smtClean="0">
                <a:solidFill>
                  <a:srgbClr val="0070C0"/>
                </a:solidFill>
                <a:latin typeface="Comic Sans MS"/>
                <a:ea typeface="Century Gothic"/>
              </a:rPr>
              <a:t>na</a:t>
            </a:r>
            <a:r>
              <a:rPr lang="en-US" sz="2800" b="1" strike="noStrike" spc="-1" dirty="0" smtClean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bezludną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Century Gothic"/>
              </a:rPr>
              <a:t>wyspę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.</a:t>
            </a:r>
            <a:r>
              <a:rPr lang="en-US" sz="2800" b="0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 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33" name="Obraz 5" descr="Obraz zawierający tekst, książka&#10;&#10;Opis wygenerowany przy bardzo wysokim poziomie pewności"/>
          <p:cNvPicPr/>
          <p:nvPr/>
        </p:nvPicPr>
        <p:blipFill>
          <a:blip r:embed="rId2"/>
          <a:srcRect t="17862" b="1058"/>
          <a:stretch/>
        </p:blipFill>
        <p:spPr>
          <a:xfrm>
            <a:off x="6229080" y="0"/>
            <a:ext cx="596232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 flipH="1">
            <a:off x="0" y="315000"/>
            <a:ext cx="3021120" cy="1434960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4"/>
          <p:cNvSpPr/>
          <p:nvPr/>
        </p:nvSpPr>
        <p:spPr>
          <a:xfrm>
            <a:off x="3125700" y="641445"/>
            <a:ext cx="8958240" cy="6216195"/>
          </a:xfrm>
          <a:custGeom>
            <a:avLst/>
            <a:gdLst/>
            <a:ahLst/>
            <a:cxnLst/>
            <a:rect l="l" t="t" r="r" b="b"/>
            <a:pathLst>
              <a:path w="7832767" h="4099399">
                <a:moveTo>
                  <a:pt x="4436399" y="580"/>
                </a:moveTo>
                <a:cubicBezTo>
                  <a:pt x="4645361" y="3164"/>
                  <a:pt x="4853310" y="13778"/>
                  <a:pt x="5062071" y="20166"/>
                </a:cubicBezTo>
                <a:cubicBezTo>
                  <a:pt x="5516849" y="34696"/>
                  <a:pt x="5974031" y="34194"/>
                  <a:pt x="6429771" y="44716"/>
                </a:cubicBezTo>
                <a:cubicBezTo>
                  <a:pt x="6713887" y="51228"/>
                  <a:pt x="6994638" y="74776"/>
                  <a:pt x="7261928" y="147922"/>
                </a:cubicBezTo>
                <a:cubicBezTo>
                  <a:pt x="7299425" y="158443"/>
                  <a:pt x="7341730" y="160448"/>
                  <a:pt x="7370575" y="185497"/>
                </a:cubicBezTo>
                <a:cubicBezTo>
                  <a:pt x="7402785" y="213553"/>
                  <a:pt x="7389805" y="254635"/>
                  <a:pt x="7342691" y="262652"/>
                </a:cubicBezTo>
                <a:cubicBezTo>
                  <a:pt x="7282600" y="273173"/>
                  <a:pt x="7221067" y="276179"/>
                  <a:pt x="7154723" y="283192"/>
                </a:cubicBezTo>
                <a:cubicBezTo>
                  <a:pt x="7180203" y="321770"/>
                  <a:pt x="7241737" y="292713"/>
                  <a:pt x="7257601" y="340809"/>
                </a:cubicBezTo>
                <a:cubicBezTo>
                  <a:pt x="7186453" y="373874"/>
                  <a:pt x="7100401" y="352331"/>
                  <a:pt x="7031655" y="384897"/>
                </a:cubicBezTo>
                <a:cubicBezTo>
                  <a:pt x="7033578" y="407441"/>
                  <a:pt x="7048961" y="409446"/>
                  <a:pt x="7061461" y="415459"/>
                </a:cubicBezTo>
                <a:cubicBezTo>
                  <a:pt x="7073961" y="420968"/>
                  <a:pt x="7105207" y="412953"/>
                  <a:pt x="7091747" y="444516"/>
                </a:cubicBezTo>
                <a:cubicBezTo>
                  <a:pt x="6948968" y="463553"/>
                  <a:pt x="6812439" y="528183"/>
                  <a:pt x="6661967" y="519166"/>
                </a:cubicBezTo>
                <a:cubicBezTo>
                  <a:pt x="6848014" y="536700"/>
                  <a:pt x="7005215" y="608344"/>
                  <a:pt x="7169626" y="655940"/>
                </a:cubicBezTo>
                <a:cubicBezTo>
                  <a:pt x="7162897" y="712052"/>
                  <a:pt x="7096555" y="689507"/>
                  <a:pt x="7077325" y="729587"/>
                </a:cubicBezTo>
                <a:cubicBezTo>
                  <a:pt x="7182607" y="757642"/>
                  <a:pt x="7283561" y="790709"/>
                  <a:pt x="7370575" y="845819"/>
                </a:cubicBezTo>
                <a:cubicBezTo>
                  <a:pt x="7448936" y="895418"/>
                  <a:pt x="7523449" y="950028"/>
                  <a:pt x="7608540" y="990610"/>
                </a:cubicBezTo>
                <a:cubicBezTo>
                  <a:pt x="7697958" y="1033195"/>
                  <a:pt x="7752281" y="1087804"/>
                  <a:pt x="7742186" y="1180991"/>
                </a:cubicBezTo>
                <a:cubicBezTo>
                  <a:pt x="7737859" y="1219067"/>
                  <a:pt x="7749397" y="1251131"/>
                  <a:pt x="7789297" y="1266161"/>
                </a:cubicBezTo>
                <a:cubicBezTo>
                  <a:pt x="7838814" y="1284698"/>
                  <a:pt x="7833527" y="1312754"/>
                  <a:pt x="7831603" y="1355841"/>
                </a:cubicBezTo>
                <a:cubicBezTo>
                  <a:pt x="7828718" y="1407443"/>
                  <a:pt x="7803239" y="1427485"/>
                  <a:pt x="7758530" y="1445019"/>
                </a:cubicBezTo>
                <a:cubicBezTo>
                  <a:pt x="7694592" y="1469568"/>
                  <a:pt x="7694111" y="1507644"/>
                  <a:pt x="7710937" y="1553237"/>
                </a:cubicBezTo>
                <a:cubicBezTo>
                  <a:pt x="7720073" y="1578286"/>
                  <a:pt x="7734013" y="1598327"/>
                  <a:pt x="7754685" y="1616863"/>
                </a:cubicBezTo>
                <a:cubicBezTo>
                  <a:pt x="7826315" y="1681493"/>
                  <a:pt x="7825834" y="1682494"/>
                  <a:pt x="7755646" y="1759148"/>
                </a:cubicBezTo>
                <a:cubicBezTo>
                  <a:pt x="7736897" y="1779688"/>
                  <a:pt x="7716705" y="1793216"/>
                  <a:pt x="7725361" y="1826283"/>
                </a:cubicBezTo>
                <a:cubicBezTo>
                  <a:pt x="7754685" y="1936002"/>
                  <a:pt x="7750839" y="1936002"/>
                  <a:pt x="7633057" y="1972074"/>
                </a:cubicBezTo>
                <a:cubicBezTo>
                  <a:pt x="7606136" y="1980591"/>
                  <a:pt x="7570081" y="1973076"/>
                  <a:pt x="7554697" y="2004640"/>
                </a:cubicBezTo>
                <a:cubicBezTo>
                  <a:pt x="7564312" y="2027686"/>
                  <a:pt x="7541717" y="2583799"/>
                  <a:pt x="7562871" y="2592817"/>
                </a:cubicBezTo>
                <a:cubicBezTo>
                  <a:pt x="7728245" y="2663458"/>
                  <a:pt x="7748915" y="2746625"/>
                  <a:pt x="7620079" y="2877387"/>
                </a:cubicBezTo>
                <a:cubicBezTo>
                  <a:pt x="7533545" y="2965063"/>
                  <a:pt x="7543640" y="3108349"/>
                  <a:pt x="7579696" y="3198029"/>
                </a:cubicBezTo>
                <a:cubicBezTo>
                  <a:pt x="7715744" y="3237608"/>
                  <a:pt x="7685940" y="3342818"/>
                  <a:pt x="7713341" y="3435003"/>
                </a:cubicBezTo>
                <a:cubicBezTo>
                  <a:pt x="7733532" y="3504142"/>
                  <a:pt x="7654211" y="3494623"/>
                  <a:pt x="7658055" y="3526187"/>
                </a:cubicBezTo>
                <a:cubicBezTo>
                  <a:pt x="7708053" y="3564262"/>
                  <a:pt x="7774875" y="3576287"/>
                  <a:pt x="7813816" y="3628391"/>
                </a:cubicBezTo>
                <a:cubicBezTo>
                  <a:pt x="7743628" y="3666467"/>
                  <a:pt x="7708053" y="3720074"/>
                  <a:pt x="7669113" y="3773681"/>
                </a:cubicBezTo>
                <a:cubicBezTo>
                  <a:pt x="7606136" y="3860855"/>
                  <a:pt x="7520565" y="3934503"/>
                  <a:pt x="7429705" y="4001137"/>
                </a:cubicBezTo>
                <a:lnTo>
                  <a:pt x="7417476" y="4099399"/>
                </a:lnTo>
                <a:lnTo>
                  <a:pt x="180607" y="4099399"/>
                </a:lnTo>
                <a:lnTo>
                  <a:pt x="164650" y="4093760"/>
                </a:lnTo>
                <a:cubicBezTo>
                  <a:pt x="148508" y="4086464"/>
                  <a:pt x="145083" y="4080295"/>
                  <a:pt x="160466" y="4076287"/>
                </a:cubicBezTo>
                <a:cubicBezTo>
                  <a:pt x="230174" y="4057751"/>
                  <a:pt x="478715" y="3837810"/>
                  <a:pt x="549384" y="3827790"/>
                </a:cubicBezTo>
                <a:cubicBezTo>
                  <a:pt x="631590" y="3816267"/>
                  <a:pt x="647935" y="3800736"/>
                  <a:pt x="756101" y="3722078"/>
                </a:cubicBezTo>
                <a:cubicBezTo>
                  <a:pt x="827252" y="3670474"/>
                  <a:pt x="531116" y="3782698"/>
                  <a:pt x="415739" y="3746126"/>
                </a:cubicBezTo>
                <a:cubicBezTo>
                  <a:pt x="373434" y="3732598"/>
                  <a:pt x="671972" y="3589813"/>
                  <a:pt x="671972" y="3563762"/>
                </a:cubicBezTo>
                <a:cubicBezTo>
                  <a:pt x="671972" y="3536206"/>
                  <a:pt x="645050" y="3530194"/>
                  <a:pt x="619571" y="3530194"/>
                </a:cubicBezTo>
                <a:cubicBezTo>
                  <a:pt x="562845" y="3530194"/>
                  <a:pt x="580152" y="3506145"/>
                  <a:pt x="523423" y="3507649"/>
                </a:cubicBezTo>
                <a:cubicBezTo>
                  <a:pt x="689759" y="3438010"/>
                  <a:pt x="792638" y="3456547"/>
                  <a:pt x="957049" y="3392918"/>
                </a:cubicBezTo>
                <a:cubicBezTo>
                  <a:pt x="1037334" y="3361856"/>
                  <a:pt x="753218" y="3258649"/>
                  <a:pt x="835905" y="3231596"/>
                </a:cubicBezTo>
                <a:cubicBezTo>
                  <a:pt x="867152" y="3221074"/>
                  <a:pt x="908975" y="3232097"/>
                  <a:pt x="930609" y="3195022"/>
                </a:cubicBezTo>
                <a:cubicBezTo>
                  <a:pt x="896477" y="3165464"/>
                  <a:pt x="851287" y="3178490"/>
                  <a:pt x="817154" y="3190514"/>
                </a:cubicBezTo>
                <a:cubicBezTo>
                  <a:pt x="730142" y="3221576"/>
                  <a:pt x="736392" y="3214062"/>
                  <a:pt x="727737" y="3191015"/>
                </a:cubicBezTo>
                <a:cubicBezTo>
                  <a:pt x="699375" y="3112357"/>
                  <a:pt x="629187" y="3137408"/>
                  <a:pt x="567171" y="3150434"/>
                </a:cubicBezTo>
                <a:cubicBezTo>
                  <a:pt x="379683" y="3189512"/>
                  <a:pt x="189792" y="3178490"/>
                  <a:pt x="2785" y="3218569"/>
                </a:cubicBezTo>
                <a:cubicBezTo>
                  <a:pt x="-17405" y="3223079"/>
                  <a:pt x="77300" y="3133400"/>
                  <a:pt x="122007" y="3122877"/>
                </a:cubicBezTo>
                <a:cubicBezTo>
                  <a:pt x="170562" y="3111856"/>
                  <a:pt x="230174" y="3119872"/>
                  <a:pt x="264787" y="3068269"/>
                </a:cubicBezTo>
                <a:cubicBezTo>
                  <a:pt x="203253" y="3055243"/>
                  <a:pt x="133066" y="3080292"/>
                  <a:pt x="72010" y="3039210"/>
                </a:cubicBezTo>
                <a:cubicBezTo>
                  <a:pt x="207579" y="2982597"/>
                  <a:pt x="342666" y="2984601"/>
                  <a:pt x="459486" y="2948028"/>
                </a:cubicBezTo>
                <a:cubicBezTo>
                  <a:pt x="470062" y="2880393"/>
                  <a:pt x="393144" y="2904941"/>
                  <a:pt x="365261" y="2866364"/>
                </a:cubicBezTo>
                <a:cubicBezTo>
                  <a:pt x="1245011" y="2800232"/>
                  <a:pt x="753698" y="2604840"/>
                  <a:pt x="607072" y="2498127"/>
                </a:cubicBezTo>
                <a:cubicBezTo>
                  <a:pt x="558037" y="2462556"/>
                  <a:pt x="1073388" y="2293717"/>
                  <a:pt x="1090214" y="2289209"/>
                </a:cubicBezTo>
                <a:cubicBezTo>
                  <a:pt x="1133000" y="2278688"/>
                  <a:pt x="1302701" y="2286203"/>
                  <a:pt x="1337314" y="2272676"/>
                </a:cubicBezTo>
                <a:cubicBezTo>
                  <a:pt x="1381542" y="2255643"/>
                  <a:pt x="1235396" y="2226083"/>
                  <a:pt x="1268087" y="2205541"/>
                </a:cubicBezTo>
                <a:cubicBezTo>
                  <a:pt x="1497399" y="2060752"/>
                  <a:pt x="1513744" y="1842815"/>
                  <a:pt x="1449325" y="1827285"/>
                </a:cubicBezTo>
                <a:cubicBezTo>
                  <a:pt x="1382503" y="1811252"/>
                  <a:pt x="1317122" y="1823778"/>
                  <a:pt x="1255108" y="1849829"/>
                </a:cubicBezTo>
                <a:cubicBezTo>
                  <a:pt x="1154153" y="1892415"/>
                  <a:pt x="455159" y="1831793"/>
                  <a:pt x="259498" y="1865862"/>
                </a:cubicBezTo>
                <a:cubicBezTo>
                  <a:pt x="229692" y="1870872"/>
                  <a:pt x="189312" y="1893417"/>
                  <a:pt x="160948" y="1851332"/>
                </a:cubicBezTo>
                <a:cubicBezTo>
                  <a:pt x="362378" y="1715060"/>
                  <a:pt x="621014" y="1754138"/>
                  <a:pt x="845999" y="1661453"/>
                </a:cubicBezTo>
                <a:cubicBezTo>
                  <a:pt x="757543" y="1597824"/>
                  <a:pt x="667646" y="1600832"/>
                  <a:pt x="575344" y="1610350"/>
                </a:cubicBezTo>
                <a:cubicBezTo>
                  <a:pt x="551307" y="1612855"/>
                  <a:pt x="518616" y="1616362"/>
                  <a:pt x="512847" y="1589809"/>
                </a:cubicBezTo>
                <a:cubicBezTo>
                  <a:pt x="505637" y="1556242"/>
                  <a:pt x="544577" y="1550229"/>
                  <a:pt x="570055" y="1536702"/>
                </a:cubicBezTo>
                <a:cubicBezTo>
                  <a:pt x="608995" y="1515660"/>
                  <a:pt x="666683" y="1540710"/>
                  <a:pt x="714277" y="1483095"/>
                </a:cubicBezTo>
                <a:cubicBezTo>
                  <a:pt x="570055" y="1496622"/>
                  <a:pt x="448429" y="1520170"/>
                  <a:pt x="321034" y="1560250"/>
                </a:cubicBezTo>
                <a:cubicBezTo>
                  <a:pt x="332090" y="1524679"/>
                  <a:pt x="370549" y="1508145"/>
                  <a:pt x="348916" y="1478587"/>
                </a:cubicBezTo>
                <a:cubicBezTo>
                  <a:pt x="332572" y="1456542"/>
                  <a:pt x="285940" y="1446021"/>
                  <a:pt x="309976" y="1404938"/>
                </a:cubicBezTo>
                <a:cubicBezTo>
                  <a:pt x="377760" y="1361351"/>
                  <a:pt x="473908" y="1372876"/>
                  <a:pt x="531596" y="1310249"/>
                </a:cubicBezTo>
                <a:cubicBezTo>
                  <a:pt x="613322" y="1221071"/>
                  <a:pt x="740237" y="1190509"/>
                  <a:pt x="840231" y="1125380"/>
                </a:cubicBezTo>
                <a:cubicBezTo>
                  <a:pt x="873401" y="1104337"/>
                  <a:pt x="1091176" y="1030690"/>
                  <a:pt x="1149826" y="1007142"/>
                </a:cubicBezTo>
                <a:cubicBezTo>
                  <a:pt x="1231552" y="974076"/>
                  <a:pt x="1324814" y="962553"/>
                  <a:pt x="1405097" y="901932"/>
                </a:cubicBezTo>
                <a:cubicBezTo>
                  <a:pt x="1326256" y="889406"/>
                  <a:pt x="1262319" y="946021"/>
                  <a:pt x="1167614" y="918465"/>
                </a:cubicBezTo>
                <a:cubicBezTo>
                  <a:pt x="1317603" y="859848"/>
                  <a:pt x="1455093" y="833294"/>
                  <a:pt x="1563741" y="752632"/>
                </a:cubicBezTo>
                <a:cubicBezTo>
                  <a:pt x="1577202" y="742613"/>
                  <a:pt x="1603643" y="745619"/>
                  <a:pt x="1623834" y="742112"/>
                </a:cubicBezTo>
                <a:cubicBezTo>
                  <a:pt x="1836318" y="706540"/>
                  <a:pt x="2049766" y="676480"/>
                  <a:pt x="2259849" y="624877"/>
                </a:cubicBezTo>
                <a:cubicBezTo>
                  <a:pt x="2307443" y="612853"/>
                  <a:pt x="2391571" y="609847"/>
                  <a:pt x="2382918" y="566761"/>
                </a:cubicBezTo>
                <a:cubicBezTo>
                  <a:pt x="2369938" y="502131"/>
                  <a:pt x="2291578" y="548223"/>
                  <a:pt x="2241100" y="554235"/>
                </a:cubicBezTo>
                <a:cubicBezTo>
                  <a:pt x="2084380" y="573775"/>
                  <a:pt x="1927660" y="607843"/>
                  <a:pt x="1768536" y="588806"/>
                </a:cubicBezTo>
                <a:cubicBezTo>
                  <a:pt x="1875739" y="564757"/>
                  <a:pt x="1982464" y="540207"/>
                  <a:pt x="2089669" y="516159"/>
                </a:cubicBezTo>
                <a:cubicBezTo>
                  <a:pt x="1966598" y="524676"/>
                  <a:pt x="1859395" y="468563"/>
                  <a:pt x="1739691" y="493614"/>
                </a:cubicBezTo>
                <a:cubicBezTo>
                  <a:pt x="1701231" y="501630"/>
                  <a:pt x="1660851" y="476079"/>
                  <a:pt x="1657004" y="436500"/>
                </a:cubicBezTo>
                <a:cubicBezTo>
                  <a:pt x="1652678" y="404937"/>
                  <a:pt x="1688733" y="390909"/>
                  <a:pt x="1716135" y="380889"/>
                </a:cubicBezTo>
                <a:cubicBezTo>
                  <a:pt x="1786323" y="355337"/>
                  <a:pt x="1842087" y="279687"/>
                  <a:pt x="1931987" y="319766"/>
                </a:cubicBezTo>
                <a:cubicBezTo>
                  <a:pt x="1988713" y="256640"/>
                  <a:pt x="2079092" y="246619"/>
                  <a:pt x="2152164" y="230087"/>
                </a:cubicBezTo>
                <a:cubicBezTo>
                  <a:pt x="2385322" y="177982"/>
                  <a:pt x="2621845" y="137401"/>
                  <a:pt x="2858368" y="102831"/>
                </a:cubicBezTo>
                <a:cubicBezTo>
                  <a:pt x="3013646" y="80286"/>
                  <a:pt x="3173732" y="89806"/>
                  <a:pt x="3327569" y="61248"/>
                </a:cubicBezTo>
                <a:cubicBezTo>
                  <a:pt x="3628511" y="5637"/>
                  <a:pt x="3927529" y="7141"/>
                  <a:pt x="4227029" y="1129"/>
                </a:cubicBezTo>
                <a:cubicBezTo>
                  <a:pt x="4296976" y="-249"/>
                  <a:pt x="4366743" y="-281"/>
                  <a:pt x="4436399" y="5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8" name="Obraz 5"/>
          <p:cNvPicPr/>
          <p:nvPr/>
        </p:nvPicPr>
        <p:blipFill>
          <a:blip r:embed="rId2"/>
          <a:stretch/>
        </p:blipFill>
        <p:spPr>
          <a:xfrm>
            <a:off x="870840" y="537120"/>
            <a:ext cx="3110760" cy="4098960"/>
          </a:xfrm>
          <a:prstGeom prst="rect">
            <a:avLst/>
          </a:prstGeom>
          <a:ln>
            <a:noFill/>
          </a:ln>
        </p:spPr>
      </p:pic>
      <p:sp>
        <p:nvSpPr>
          <p:cNvPr id="239" name="TextShape 5"/>
          <p:cNvSpPr txBox="1"/>
          <p:nvPr/>
        </p:nvSpPr>
        <p:spPr>
          <a:xfrm>
            <a:off x="5957783" y="1266982"/>
            <a:ext cx="5682960" cy="4965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To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opowieść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o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świecie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dziecięcej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wyobraźni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i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o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trudzie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ulepszania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świata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. 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marzeniach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oraz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o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tym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, </a:t>
            </a:r>
            <a:endParaRPr lang="pl-PL" sz="2800" b="1" strike="noStrike" spc="-1" dirty="0" smtClean="0">
              <a:solidFill>
                <a:srgbClr val="D9463E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smtClean="0">
                <a:solidFill>
                  <a:srgbClr val="D9463E"/>
                </a:solidFill>
                <a:latin typeface="Comic Sans MS"/>
                <a:ea typeface="Century Gothic"/>
              </a:rPr>
              <a:t>co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się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dzieje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, </a:t>
            </a:r>
            <a:endParaRPr lang="pl-PL" sz="2800" b="1" strike="noStrike" spc="-1" dirty="0" smtClean="0">
              <a:solidFill>
                <a:srgbClr val="D9463E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 smtClean="0">
                <a:solidFill>
                  <a:srgbClr val="D9463E"/>
                </a:solidFill>
                <a:latin typeface="Comic Sans MS"/>
                <a:ea typeface="Century Gothic"/>
              </a:rPr>
              <a:t>kiedy</a:t>
            </a:r>
            <a:r>
              <a:rPr lang="en-US" sz="2800" b="1" strike="noStrike" spc="-1" dirty="0" smtClean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marzenia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się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spełniają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. To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także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książka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smtClean="0">
                <a:solidFill>
                  <a:srgbClr val="D9463E"/>
                </a:solidFill>
                <a:latin typeface="Comic Sans MS"/>
                <a:ea typeface="Century Gothic"/>
              </a:rPr>
              <a:t>o </a:t>
            </a:r>
            <a:r>
              <a:rPr lang="en-US" sz="2800" b="1" strike="noStrike" spc="-1" dirty="0" err="1">
                <a:solidFill>
                  <a:srgbClr val="D9463E"/>
                </a:solidFill>
                <a:latin typeface="Comic Sans MS"/>
                <a:ea typeface="Century Gothic"/>
              </a:rPr>
              <a:t>dorastaniu</a:t>
            </a:r>
            <a:r>
              <a:rPr lang="en-US" sz="2800" b="1" strike="noStrike" spc="-1" dirty="0">
                <a:solidFill>
                  <a:srgbClr val="D9463E"/>
                </a:solidFill>
                <a:latin typeface="Comic Sans MS"/>
                <a:ea typeface="Century Gothic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 rot="10800000" flipV="1">
            <a:off x="2600280" y="527040"/>
            <a:ext cx="6991920" cy="5102280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3"/>
          <p:cNvSpPr/>
          <p:nvPr/>
        </p:nvSpPr>
        <p:spPr>
          <a:xfrm rot="16200000" flipH="1">
            <a:off x="235604" y="-126062"/>
            <a:ext cx="6748818" cy="7219306"/>
          </a:xfrm>
          <a:custGeom>
            <a:avLst/>
            <a:gdLst/>
            <a:ahLst/>
            <a:cxnLst/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CFD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TextShape 4"/>
          <p:cNvSpPr txBox="1"/>
          <p:nvPr/>
        </p:nvSpPr>
        <p:spPr>
          <a:xfrm>
            <a:off x="535320" y="2248200"/>
            <a:ext cx="4257360" cy="40788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44" name="Obraz 5"/>
          <p:cNvPicPr/>
          <p:nvPr/>
        </p:nvPicPr>
        <p:blipFill>
          <a:blip r:embed="rId2"/>
          <a:stretch/>
        </p:blipFill>
        <p:spPr>
          <a:xfrm>
            <a:off x="7403760" y="643320"/>
            <a:ext cx="3927240" cy="5570640"/>
          </a:xfrm>
          <a:prstGeom prst="rect">
            <a:avLst/>
          </a:prstGeom>
          <a:ln>
            <a:noFill/>
          </a:ln>
        </p:spPr>
      </p:pic>
      <p:sp>
        <p:nvSpPr>
          <p:cNvPr id="245" name="TextShape 5"/>
          <p:cNvSpPr txBox="1"/>
          <p:nvPr/>
        </p:nvSpPr>
        <p:spPr>
          <a:xfrm>
            <a:off x="361639" y="276839"/>
            <a:ext cx="5438520" cy="5602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Pełna uroku opowieść </a:t>
            </a:r>
            <a:endParaRPr lang="pl-PL" sz="2800" b="1" strike="noStrike" spc="-1" dirty="0" smtClean="0">
              <a:solidFill>
                <a:srgbClr val="0070C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 smtClean="0">
                <a:solidFill>
                  <a:srgbClr val="0070C0"/>
                </a:solidFill>
                <a:latin typeface="Comic Sans MS"/>
                <a:ea typeface="Century Gothic"/>
              </a:rPr>
              <a:t>wielkiego </a:t>
            </a:r>
            <a:r>
              <a:rPr lang="pl-PL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pedagoga </a:t>
            </a:r>
            <a:endParaRPr lang="pl-PL" sz="2800" b="1" strike="noStrike" spc="-1" dirty="0" smtClean="0">
              <a:solidFill>
                <a:srgbClr val="0070C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 smtClean="0">
                <a:solidFill>
                  <a:srgbClr val="0070C0"/>
                </a:solidFill>
                <a:latin typeface="Comic Sans MS"/>
                <a:ea typeface="Century Gothic"/>
              </a:rPr>
              <a:t>o </a:t>
            </a:r>
            <a:r>
              <a:rPr lang="pl-PL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jego pracy </a:t>
            </a:r>
            <a:r>
              <a:rPr lang="pl-PL" sz="2800" b="1" strike="noStrike" spc="-1" dirty="0" smtClean="0">
                <a:solidFill>
                  <a:srgbClr val="0070C0"/>
                </a:solidFill>
                <a:latin typeface="Comic Sans MS"/>
                <a:ea typeface="Century Gothic"/>
              </a:rPr>
              <a:t>z </a:t>
            </a:r>
            <a:r>
              <a:rPr lang="pl-PL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dziećmi. </a:t>
            </a:r>
            <a:endParaRPr lang="pl-PL" sz="2800" b="1" strike="noStrike" spc="-1" dirty="0" smtClean="0">
              <a:solidFill>
                <a:srgbClr val="0070C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 smtClean="0">
                <a:solidFill>
                  <a:srgbClr val="0070C0"/>
                </a:solidFill>
                <a:latin typeface="Comic Sans MS"/>
                <a:ea typeface="Century Gothic"/>
              </a:rPr>
              <a:t>Akcja </a:t>
            </a:r>
            <a:r>
              <a:rPr lang="pl-PL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ma miejsce na koloniach letnich. </a:t>
            </a:r>
            <a:endParaRPr lang="pl-PL" sz="2800" b="1" strike="noStrike" spc="-1" dirty="0" smtClean="0">
              <a:solidFill>
                <a:srgbClr val="0070C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 smtClean="0">
                <a:solidFill>
                  <a:srgbClr val="0070C0"/>
                </a:solidFill>
                <a:latin typeface="Comic Sans MS"/>
                <a:ea typeface="Century Gothic"/>
              </a:rPr>
              <a:t>Jednym </a:t>
            </a:r>
            <a:r>
              <a:rPr lang="pl-PL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z wychowawców </a:t>
            </a:r>
            <a:endParaRPr lang="pl-PL" sz="2800" b="1" strike="noStrike" spc="-1" dirty="0" smtClean="0">
              <a:solidFill>
                <a:srgbClr val="0070C0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pl-PL" sz="2800" b="1" strike="noStrike" spc="-1" dirty="0" smtClean="0">
                <a:solidFill>
                  <a:srgbClr val="0070C0"/>
                </a:solidFill>
                <a:latin typeface="Comic Sans MS"/>
                <a:ea typeface="Century Gothic"/>
              </a:rPr>
              <a:t>był </a:t>
            </a:r>
            <a:r>
              <a:rPr lang="pl-PL" sz="2800" b="1" strike="noStrike" spc="-1" dirty="0">
                <a:solidFill>
                  <a:srgbClr val="0070C0"/>
                </a:solidFill>
                <a:latin typeface="Comic Sans MS"/>
                <a:ea typeface="Century Gothic"/>
              </a:rPr>
              <a:t>Janusz Korczak. 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 flipH="1">
            <a:off x="0" y="315000"/>
            <a:ext cx="3021120" cy="1434960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TextShape 3"/>
          <p:cNvSpPr txBox="1"/>
          <p:nvPr/>
        </p:nvSpPr>
        <p:spPr>
          <a:xfrm>
            <a:off x="6513840" y="365040"/>
            <a:ext cx="4839480" cy="5818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/>
          </a:bodyPr>
          <a:lstStyle/>
          <a:p>
            <a:pPr>
              <a:lnSpc>
                <a:spcPct val="150000"/>
              </a:lnSpc>
            </a:pPr>
            <a:r>
              <a:rPr lang="en-US" sz="2800" b="1" strike="noStrike" spc="-1">
                <a:solidFill>
                  <a:srgbClr val="00B0F0"/>
                </a:solidFill>
                <a:latin typeface="Comic Sans MS"/>
                <a:ea typeface="Elephant"/>
              </a:rPr>
              <a:t>Opowiadanie dla dzieci </a:t>
            </a:r>
            <a:r>
              <a:t/>
            </a:r>
            <a:br/>
            <a:r>
              <a:rPr lang="en-US" sz="2800" b="1" strike="noStrike" spc="-1">
                <a:solidFill>
                  <a:srgbClr val="00B0F0"/>
                </a:solidFill>
                <a:latin typeface="Comic Sans MS"/>
                <a:ea typeface="Elephant"/>
              </a:rPr>
              <a:t>o Władku, który chciał być sławny. </a:t>
            </a:r>
            <a:r>
              <a:t/>
            </a:r>
            <a:br/>
            <a:r>
              <a:rPr lang="en-US" sz="2800" b="1" i="1" strike="noStrike" spc="-1">
                <a:solidFill>
                  <a:srgbClr val="00B0F0"/>
                </a:solidFill>
                <a:latin typeface="Comic Sans MS"/>
                <a:ea typeface="Elephant"/>
              </a:rPr>
              <a:t>To bardzo żywy, dosadny, tu i ówdzie podkreślony delikatną ironią obraz wewnętrznego życia dzieci w szkole powszechnej.</a:t>
            </a:r>
            <a:r>
              <a:t/>
            </a:r>
            <a:br/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49" name="Obraz 5" descr="Obraz zawierający budynek, graffiti, tort, urodziny&#10;&#10;Opis wygenerowany przy bardzo wysokim poziomie pewności"/>
          <p:cNvPicPr/>
          <p:nvPr/>
        </p:nvPicPr>
        <p:blipFill>
          <a:blip r:embed="rId2"/>
          <a:srcRect b="16193"/>
          <a:stretch/>
        </p:blipFill>
        <p:spPr>
          <a:xfrm>
            <a:off x="0" y="0"/>
            <a:ext cx="6116040" cy="6857640"/>
          </a:xfrm>
          <a:prstGeom prst="rect">
            <a:avLst/>
          </a:prstGeom>
          <a:ln>
            <a:noFill/>
          </a:ln>
        </p:spPr>
      </p:pic>
      <p:sp>
        <p:nvSpPr>
          <p:cNvPr id="250" name="TextShape 4"/>
          <p:cNvSpPr txBox="1"/>
          <p:nvPr/>
        </p:nvSpPr>
        <p:spPr>
          <a:xfrm>
            <a:off x="6513840" y="2333160"/>
            <a:ext cx="4839480" cy="3843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 flipH="1">
            <a:off x="0" y="315000"/>
            <a:ext cx="3021120" cy="1434960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4"/>
          <p:cNvSpPr/>
          <p:nvPr/>
        </p:nvSpPr>
        <p:spPr>
          <a:xfrm>
            <a:off x="0" y="0"/>
            <a:ext cx="12191760" cy="685764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TextShape 5"/>
          <p:cNvSpPr txBox="1"/>
          <p:nvPr/>
        </p:nvSpPr>
        <p:spPr>
          <a:xfrm>
            <a:off x="507600" y="365040"/>
            <a:ext cx="5770800" cy="5954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6" name="TextShape 6"/>
          <p:cNvSpPr txBox="1"/>
          <p:nvPr/>
        </p:nvSpPr>
        <p:spPr>
          <a:xfrm>
            <a:off x="507600" y="317160"/>
            <a:ext cx="6138360" cy="5859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To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przystępny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wykład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  </a:t>
            </a:r>
            <a:endParaRPr lang="pl-PL" sz="2800" b="1" strike="noStrike" spc="-1" dirty="0" smtClean="0">
              <a:solidFill>
                <a:srgbClr val="595959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 smtClean="0">
                <a:solidFill>
                  <a:srgbClr val="595959"/>
                </a:solidFill>
                <a:latin typeface="Comic Sans MS"/>
                <a:ea typeface="Century Gothic"/>
              </a:rPr>
              <a:t>działalności</a:t>
            </a:r>
            <a:r>
              <a:rPr lang="en-US" sz="2800" b="1" strike="noStrike" spc="-1" dirty="0" smtClean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gospodarczej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, </a:t>
            </a:r>
            <a:endParaRPr lang="pl-PL" sz="2800" b="1" strike="noStrike" spc="-1" dirty="0" smtClean="0">
              <a:solidFill>
                <a:srgbClr val="595959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 smtClean="0">
                <a:solidFill>
                  <a:srgbClr val="595959"/>
                </a:solidFill>
                <a:latin typeface="Comic Sans MS"/>
                <a:ea typeface="Century Gothic"/>
              </a:rPr>
              <a:t>którą</a:t>
            </a:r>
            <a:r>
              <a:rPr lang="en-US" sz="2800" b="1" strike="noStrike" spc="-1" dirty="0" smtClean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Korczak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zobrazował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endParaRPr lang="pl-PL" sz="2800" b="1" strike="noStrike" spc="-1" dirty="0" smtClean="0">
              <a:solidFill>
                <a:srgbClr val="595959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 smtClean="0">
                <a:solidFill>
                  <a:srgbClr val="595959"/>
                </a:solidFill>
                <a:latin typeface="Comic Sans MS"/>
                <a:ea typeface="Century Gothic"/>
              </a:rPr>
              <a:t>na</a:t>
            </a:r>
            <a:r>
              <a:rPr lang="en-US" sz="2800" b="1" strike="noStrike" spc="-1" dirty="0" smtClean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przykładzie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sklepiku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szkolnego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działającego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na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zasadzie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endParaRPr lang="pl-PL" sz="2800" b="1" strike="noStrike" spc="-1" dirty="0" smtClean="0">
              <a:solidFill>
                <a:srgbClr val="595959"/>
              </a:solidFill>
              <a:latin typeface="Comic Sans MS"/>
              <a:ea typeface="Century Gothic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n-US" sz="2800" b="1" strike="noStrike" spc="-1" dirty="0" err="1" smtClean="0">
                <a:solidFill>
                  <a:srgbClr val="595959"/>
                </a:solidFill>
                <a:latin typeface="Comic Sans MS"/>
                <a:ea typeface="Century Gothic"/>
              </a:rPr>
              <a:t>spółdzielni</a:t>
            </a:r>
            <a:r>
              <a:rPr lang="en-US" sz="2800" b="1" strike="noStrike" spc="-1" dirty="0" smtClean="0">
                <a:solidFill>
                  <a:srgbClr val="595959"/>
                </a:solidFill>
                <a:latin typeface="Comic Sans MS"/>
                <a:ea typeface="Century Gothic"/>
              </a:rPr>
              <a:t> </a:t>
            </a:r>
            <a:r>
              <a:rPr lang="en-US" sz="2800" b="1" strike="noStrike" spc="-1" dirty="0" err="1">
                <a:solidFill>
                  <a:srgbClr val="595959"/>
                </a:solidFill>
                <a:latin typeface="Comic Sans MS"/>
                <a:ea typeface="Century Gothic"/>
              </a:rPr>
              <a:t>uczniowskiej</a:t>
            </a:r>
            <a:r>
              <a:rPr lang="en-US" sz="2800" b="1" strike="noStrike" spc="-1" dirty="0">
                <a:solidFill>
                  <a:srgbClr val="595959"/>
                </a:solidFill>
                <a:latin typeface="Comic Sans MS"/>
                <a:ea typeface="Century Gothic"/>
              </a:rPr>
              <a:t>. </a:t>
            </a: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dirty="0"/>
              <a:t/>
            </a:r>
            <a:br>
              <a:rPr dirty="0"/>
            </a:b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dirty="0"/>
              <a:t/>
            </a:r>
            <a:br>
              <a:rPr dirty="0"/>
            </a:b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57" name="Obraz 5" descr="Obraz zawierający tekst&#10;&#10;Opis wygenerowany przy bardzo wysokim poziomie pewności"/>
          <p:cNvPicPr/>
          <p:nvPr/>
        </p:nvPicPr>
        <p:blipFill>
          <a:blip r:embed="rId2"/>
          <a:stretch/>
        </p:blipFill>
        <p:spPr>
          <a:xfrm>
            <a:off x="7491960" y="2349720"/>
            <a:ext cx="2376360" cy="349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</TotalTime>
  <Words>161</Words>
  <Application>Microsoft Office PowerPoint</Application>
  <PresentationFormat>Panoramiczny</PresentationFormat>
  <Paragraphs>49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13</vt:i4>
      </vt:variant>
    </vt:vector>
  </HeadingPairs>
  <TitlesOfParts>
    <vt:vector size="27" baseType="lpstr">
      <vt:lpstr>Arial</vt:lpstr>
      <vt:lpstr>Bradley Hand ITC</vt:lpstr>
      <vt:lpstr>Century Gothic</vt:lpstr>
      <vt:lpstr>Comic Sans MS</vt:lpstr>
      <vt:lpstr>DejaVu Sans</vt:lpstr>
      <vt:lpstr>Elephant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monia</dc:creator>
  <dc:description/>
  <cp:lastModifiedBy>Monika Szych</cp:lastModifiedBy>
  <cp:revision>740</cp:revision>
  <dcterms:created xsi:type="dcterms:W3CDTF">2020-05-05T22:11:29Z</dcterms:created>
  <dcterms:modified xsi:type="dcterms:W3CDTF">2020-05-06T09:49:04Z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